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57"/>
  </p:notesMasterIdLst>
  <p:sldIdLst>
    <p:sldId id="898" r:id="rId2"/>
    <p:sldId id="1195" r:id="rId3"/>
    <p:sldId id="336" r:id="rId4"/>
    <p:sldId id="1196" r:id="rId5"/>
    <p:sldId id="337" r:id="rId6"/>
    <p:sldId id="339" r:id="rId7"/>
    <p:sldId id="1238" r:id="rId8"/>
    <p:sldId id="1237" r:id="rId9"/>
    <p:sldId id="357" r:id="rId10"/>
    <p:sldId id="359" r:id="rId11"/>
    <p:sldId id="361" r:id="rId12"/>
    <p:sldId id="363" r:id="rId13"/>
    <p:sldId id="1239" r:id="rId14"/>
    <p:sldId id="366" r:id="rId15"/>
    <p:sldId id="348" r:id="rId16"/>
    <p:sldId id="349" r:id="rId17"/>
    <p:sldId id="350" r:id="rId18"/>
    <p:sldId id="351" r:id="rId19"/>
    <p:sldId id="1240" r:id="rId20"/>
    <p:sldId id="377" r:id="rId21"/>
    <p:sldId id="379" r:id="rId22"/>
    <p:sldId id="381" r:id="rId23"/>
    <p:sldId id="1199" r:id="rId24"/>
    <p:sldId id="1198" r:id="rId25"/>
    <p:sldId id="1206" r:id="rId26"/>
    <p:sldId id="1200" r:id="rId27"/>
    <p:sldId id="1202" r:id="rId28"/>
    <p:sldId id="1228" r:id="rId29"/>
    <p:sldId id="1227" r:id="rId30"/>
    <p:sldId id="1217" r:id="rId31"/>
    <p:sldId id="1218" r:id="rId32"/>
    <p:sldId id="1229" r:id="rId33"/>
    <p:sldId id="1210" r:id="rId34"/>
    <p:sldId id="1211" r:id="rId35"/>
    <p:sldId id="1212" r:id="rId36"/>
    <p:sldId id="1213" r:id="rId37"/>
    <p:sldId id="1214" r:id="rId38"/>
    <p:sldId id="1215" r:id="rId39"/>
    <p:sldId id="1216" r:id="rId40"/>
    <p:sldId id="1219" r:id="rId41"/>
    <p:sldId id="1230" r:id="rId42"/>
    <p:sldId id="1221" r:id="rId43"/>
    <p:sldId id="1225" r:id="rId44"/>
    <p:sldId id="1226" r:id="rId45"/>
    <p:sldId id="1222" r:id="rId46"/>
    <p:sldId id="1223" r:id="rId47"/>
    <p:sldId id="1232" r:id="rId48"/>
    <p:sldId id="1231" r:id="rId49"/>
    <p:sldId id="1233" r:id="rId50"/>
    <p:sldId id="1235" r:id="rId51"/>
    <p:sldId id="1234" r:id="rId52"/>
    <p:sldId id="1236" r:id="rId53"/>
    <p:sldId id="1208" r:id="rId54"/>
    <p:sldId id="1220" r:id="rId55"/>
    <p:sldId id="120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1" userDrawn="1">
          <p15:clr>
            <a:srgbClr val="A4A3A4"/>
          </p15:clr>
        </p15:guide>
        <p15:guide id="3" pos="4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B6D7A8"/>
    <a:srgbClr val="FFF2CC"/>
    <a:srgbClr val="F4CCCC"/>
    <a:srgbClr val="C6BEDF"/>
    <a:srgbClr val="FACCDF"/>
    <a:srgbClr val="FDF9C0"/>
    <a:srgbClr val="C1EAF8"/>
    <a:srgbClr val="FCE0E1"/>
    <a:srgbClr val="C2E9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74" autoAdjust="0"/>
    <p:restoredTop sz="77227" autoAdjust="0"/>
  </p:normalViewPr>
  <p:slideViewPr>
    <p:cSldViewPr snapToGrid="0" showGuides="1">
      <p:cViewPr varScale="1">
        <p:scale>
          <a:sx n="87" d="100"/>
          <a:sy n="87" d="100"/>
        </p:scale>
        <p:origin x="1428" y="52"/>
      </p:cViewPr>
      <p:guideLst>
        <p:guide orient="horz" pos="981"/>
        <p:guide pos="415"/>
      </p:guideLst>
    </p:cSldViewPr>
  </p:slideViewPr>
  <p:notesTextViewPr>
    <p:cViewPr>
      <p:scale>
        <a:sx n="105" d="100"/>
        <a:sy n="105" d="100"/>
      </p:scale>
      <p:origin x="0" y="0"/>
    </p:cViewPr>
  </p:notesTextViewPr>
  <p:sorterViewPr>
    <p:cViewPr>
      <p:scale>
        <a:sx n="80" d="100"/>
        <a:sy n="80" d="100"/>
      </p:scale>
      <p:origin x="0" y="0"/>
    </p:cViewPr>
  </p:sorter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2023/8/27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r>
              <a:rPr lang="en-US" altLang="zh-CN" dirty="0"/>
              <a:t>Pretrained and Fine-Tuning</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12</a:t>
            </a:fld>
            <a:endParaRPr lang="zh-CN" altLang="en-US"/>
          </a:p>
        </p:txBody>
      </p:sp>
    </p:spTree>
    <p:extLst>
      <p:ext uri="{BB962C8B-B14F-4D97-AF65-F5344CB8AC3E}">
        <p14:creationId xmlns:p14="http://schemas.microsoft.com/office/powerpoint/2010/main" val="4176030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14</a:t>
            </a:fld>
            <a:endParaRPr lang="zh-CN" altLang="en-US"/>
          </a:p>
        </p:txBody>
      </p:sp>
    </p:spTree>
    <p:extLst>
      <p:ext uri="{BB962C8B-B14F-4D97-AF65-F5344CB8AC3E}">
        <p14:creationId xmlns:p14="http://schemas.microsoft.com/office/powerpoint/2010/main" val="335572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15</a:t>
            </a:fld>
            <a:endParaRPr lang="zh-CN" altLang="en-US"/>
          </a:p>
        </p:txBody>
      </p:sp>
    </p:spTree>
    <p:extLst>
      <p:ext uri="{BB962C8B-B14F-4D97-AF65-F5344CB8AC3E}">
        <p14:creationId xmlns:p14="http://schemas.microsoft.com/office/powerpoint/2010/main" val="816863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16</a:t>
            </a:fld>
            <a:endParaRPr lang="zh-CN" altLang="en-US"/>
          </a:p>
        </p:txBody>
      </p:sp>
    </p:spTree>
    <p:extLst>
      <p:ext uri="{BB962C8B-B14F-4D97-AF65-F5344CB8AC3E}">
        <p14:creationId xmlns:p14="http://schemas.microsoft.com/office/powerpoint/2010/main" val="1607198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17</a:t>
            </a:fld>
            <a:endParaRPr lang="zh-CN" altLang="en-US"/>
          </a:p>
        </p:txBody>
      </p:sp>
    </p:spTree>
    <p:extLst>
      <p:ext uri="{BB962C8B-B14F-4D97-AF65-F5344CB8AC3E}">
        <p14:creationId xmlns:p14="http://schemas.microsoft.com/office/powerpoint/2010/main" val="3881207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18</a:t>
            </a:fld>
            <a:endParaRPr lang="zh-CN" altLang="en-US"/>
          </a:p>
        </p:txBody>
      </p:sp>
    </p:spTree>
    <p:extLst>
      <p:ext uri="{BB962C8B-B14F-4D97-AF65-F5344CB8AC3E}">
        <p14:creationId xmlns:p14="http://schemas.microsoft.com/office/powerpoint/2010/main" val="8857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19</a:t>
            </a:fld>
            <a:endParaRPr lang="zh-CN" altLang="en-US"/>
          </a:p>
        </p:txBody>
      </p:sp>
    </p:spTree>
    <p:extLst>
      <p:ext uri="{BB962C8B-B14F-4D97-AF65-F5344CB8AC3E}">
        <p14:creationId xmlns:p14="http://schemas.microsoft.com/office/powerpoint/2010/main" val="3226632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Silhouette Index</a:t>
            </a:r>
          </a:p>
          <a:p>
            <a:endParaRPr lang="en-US" b="1" i="0" dirty="0">
              <a:effectLst/>
              <a:latin typeface="Söhne"/>
            </a:endParaRPr>
          </a:p>
          <a:p>
            <a:r>
              <a:rPr lang="en-US" b="1" i="0" dirty="0">
                <a:effectLst/>
                <a:latin typeface="Söhne"/>
              </a:rPr>
              <a:t>Davies–Bouldin Index (DBI)</a:t>
            </a:r>
          </a:p>
          <a:p>
            <a:endParaRPr lang="en-US" b="1" i="0" dirty="0">
              <a:effectLst/>
              <a:latin typeface="Söhne"/>
            </a:endParaRPr>
          </a:p>
          <a:p>
            <a:r>
              <a:rPr lang="en-US" b="1" i="0" dirty="0">
                <a:effectLst/>
                <a:latin typeface="Söhne"/>
              </a:rPr>
              <a:t>Dunn Index</a:t>
            </a:r>
            <a:endParaRPr lang="en-US" dirty="0"/>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20</a:t>
            </a:fld>
            <a:endParaRPr lang="zh-CN" altLang="en-US"/>
          </a:p>
        </p:txBody>
      </p:sp>
    </p:spTree>
    <p:extLst>
      <p:ext uri="{BB962C8B-B14F-4D97-AF65-F5344CB8AC3E}">
        <p14:creationId xmlns:p14="http://schemas.microsoft.com/office/powerpoint/2010/main" val="943938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21</a:t>
            </a:fld>
            <a:endParaRPr lang="zh-CN" altLang="en-US"/>
          </a:p>
        </p:txBody>
      </p:sp>
    </p:spTree>
    <p:extLst>
      <p:ext uri="{BB962C8B-B14F-4D97-AF65-F5344CB8AC3E}">
        <p14:creationId xmlns:p14="http://schemas.microsoft.com/office/powerpoint/2010/main" val="1220651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22</a:t>
            </a:fld>
            <a:endParaRPr lang="zh-CN" altLang="en-US"/>
          </a:p>
        </p:txBody>
      </p:sp>
    </p:spTree>
    <p:extLst>
      <p:ext uri="{BB962C8B-B14F-4D97-AF65-F5344CB8AC3E}">
        <p14:creationId xmlns:p14="http://schemas.microsoft.com/office/powerpoint/2010/main" val="1472826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a:t>
            </a:fld>
            <a:endParaRPr lang="zh-CN" altLang="en-US"/>
          </a:p>
        </p:txBody>
      </p:sp>
    </p:spTree>
    <p:extLst>
      <p:ext uri="{BB962C8B-B14F-4D97-AF65-F5344CB8AC3E}">
        <p14:creationId xmlns:p14="http://schemas.microsoft.com/office/powerpoint/2010/main" val="3836076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23</a:t>
            </a:fld>
            <a:endParaRPr lang="zh-CN" altLang="en-US"/>
          </a:p>
        </p:txBody>
      </p:sp>
    </p:spTree>
    <p:extLst>
      <p:ext uri="{BB962C8B-B14F-4D97-AF65-F5344CB8AC3E}">
        <p14:creationId xmlns:p14="http://schemas.microsoft.com/office/powerpoint/2010/main" val="2612744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dirty="0"/>
              <a:t>Summaries saves reading time.</a:t>
            </a:r>
          </a:p>
          <a:p>
            <a:pPr marL="514350" indent="-514350">
              <a:buFont typeface="+mj-lt"/>
              <a:buAutoNum type="arabicPeriod"/>
            </a:pPr>
            <a:r>
              <a:rPr lang="en-US" dirty="0"/>
              <a:t>Summaries help in the selection of documents when conducting research.</a:t>
            </a:r>
          </a:p>
          <a:p>
            <a:pPr marL="514350" indent="-514350">
              <a:buFont typeface="+mj-lt"/>
              <a:buAutoNum type="arabicPeriod"/>
            </a:pPr>
            <a:r>
              <a:rPr lang="en-US" dirty="0"/>
              <a:t>Indexing is more successful when automatic summarization is used.</a:t>
            </a:r>
          </a:p>
          <a:p>
            <a:pPr marL="514350" indent="-514350">
              <a:buFont typeface="+mj-lt"/>
              <a:buAutoNum type="arabicPeriod"/>
            </a:pPr>
            <a:r>
              <a:rPr lang="en-US" dirty="0"/>
              <a:t>When compared to human summarizers, automatic summary systems are less biased.</a:t>
            </a:r>
          </a:p>
          <a:p>
            <a:pPr marL="514350" indent="-514350">
              <a:buFont typeface="+mj-lt"/>
              <a:buAutoNum type="arabicPeriod"/>
            </a:pPr>
            <a:r>
              <a:rPr lang="en-US" dirty="0"/>
              <a:t>Because they provide personalized information, personalized summaries are important in question-answering systems.</a:t>
            </a:r>
          </a:p>
          <a:p>
            <a:pPr marL="514350" indent="-514350">
              <a:buFont typeface="+mj-lt"/>
              <a:buAutoNum type="arabicPeriod"/>
            </a:pPr>
            <a:r>
              <a:rPr lang="en-US" dirty="0"/>
              <a:t>Commercial abstract services can improve the number of texts they can process by using automatic or semi-automatic summarizing techniques.</a:t>
            </a:r>
            <a:endParaRPr lang="en-CN" dirty="0"/>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24</a:t>
            </a:fld>
            <a:endParaRPr lang="zh-CN" altLang="en-US"/>
          </a:p>
        </p:txBody>
      </p:sp>
    </p:spTree>
    <p:extLst>
      <p:ext uri="{BB962C8B-B14F-4D97-AF65-F5344CB8AC3E}">
        <p14:creationId xmlns:p14="http://schemas.microsoft.com/office/powerpoint/2010/main" val="4256299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dirty="0">
                <a:solidFill>
                  <a:srgbClr val="374151"/>
                </a:solidFill>
                <a:effectLst/>
                <a:latin typeface="Söhne"/>
              </a:rPr>
              <a:t>Concept</a:t>
            </a:r>
            <a:r>
              <a:rPr lang="zh-CN" altLang="en-US" b="0" i="0" dirty="0">
                <a:solidFill>
                  <a:srgbClr val="374151"/>
                </a:solidFill>
                <a:effectLst/>
                <a:latin typeface="Söhne"/>
              </a:rPr>
              <a:t> </a:t>
            </a:r>
            <a:r>
              <a:rPr lang="en-US" altLang="zh-CN" b="0" i="0" dirty="0">
                <a:solidFill>
                  <a:srgbClr val="374151"/>
                </a:solidFill>
                <a:effectLst/>
                <a:latin typeface="Söhne"/>
              </a:rPr>
              <a:t>weight</a:t>
            </a:r>
            <a:r>
              <a:rPr lang="zh-CN" altLang="en-US" b="0" i="0" dirty="0">
                <a:solidFill>
                  <a:srgbClr val="374151"/>
                </a:solidFill>
                <a:effectLst/>
                <a:latin typeface="Söhne"/>
              </a:rPr>
              <a:t> 根据单词或术语在文档中的重要性为其分配权重，以表示文档的整体内容或概念。</a:t>
            </a:r>
            <a:r>
              <a:rPr lang="en-US" b="0" i="0" dirty="0">
                <a:solidFill>
                  <a:srgbClr val="374151"/>
                </a:solidFill>
                <a:effectLst/>
                <a:latin typeface="Söhne"/>
              </a:rPr>
              <a:t>Concept Weight</a:t>
            </a:r>
            <a:r>
              <a:rPr lang="zh-CN" altLang="en-US" b="0" i="0" dirty="0">
                <a:solidFill>
                  <a:srgbClr val="374151"/>
                </a:solidFill>
                <a:effectLst/>
                <a:latin typeface="Söhne"/>
              </a:rPr>
              <a:t>的理念是识别并强调捕捉文档整体内容的最重要单词。</a:t>
            </a:r>
            <a:endParaRPr lang="en-US" altLang="zh-CN" b="0" i="0" dirty="0">
              <a:solidFill>
                <a:srgbClr val="374151"/>
              </a:solidFill>
              <a:effectLst/>
              <a:latin typeface="Söhne"/>
            </a:endParaRPr>
          </a:p>
          <a:p>
            <a:pPr algn="l"/>
            <a:endParaRPr lang="en-US" altLang="zh-CN" b="0" i="0" dirty="0">
              <a:solidFill>
                <a:srgbClr val="374151"/>
              </a:solidFill>
              <a:effectLst/>
              <a:latin typeface="Söhne"/>
            </a:endParaRPr>
          </a:p>
          <a:p>
            <a:pPr algn="l"/>
            <a:r>
              <a:rPr lang="zh-CN" altLang="en-US" b="0" i="0" dirty="0">
                <a:solidFill>
                  <a:srgbClr val="374151"/>
                </a:solidFill>
                <a:effectLst/>
                <a:latin typeface="Söhne"/>
              </a:rPr>
              <a:t>间接策略可能会对构建的句子的语言质量造成一定的影响，但具体影响的程度取决于所采用的策略以及使用的语境。需要考虑构建的句子的目的和受众。</a:t>
            </a:r>
          </a:p>
          <a:p>
            <a:pPr algn="l"/>
            <a:r>
              <a:rPr lang="zh-CN" altLang="en-US" b="0" i="0" dirty="0">
                <a:solidFill>
                  <a:srgbClr val="374151"/>
                </a:solidFill>
                <a:effectLst/>
                <a:latin typeface="Söhne"/>
              </a:rPr>
              <a:t>间接策略通常涉及对信息进行改写或转述，以传达特定的含义而不直接陈述。虽然在某些情况下这种方法可能会有所帮助，但也可能引入一些潜在问题：</a:t>
            </a:r>
          </a:p>
          <a:p>
            <a:pPr algn="l">
              <a:buFont typeface="+mj-lt"/>
              <a:buAutoNum type="arabicPeriod"/>
            </a:pPr>
            <a:r>
              <a:rPr lang="zh-CN" altLang="en-US" b="0" i="0" dirty="0">
                <a:solidFill>
                  <a:srgbClr val="374151"/>
                </a:solidFill>
                <a:effectLst/>
                <a:latin typeface="Söhne"/>
              </a:rPr>
              <a:t>清晰度：与直接陈述相比，间接策略可能导致句子不够清晰或简明。改写可能会引入歧义或模糊预期的含义，特别是当处理复杂或技术性信息时。</a:t>
            </a:r>
          </a:p>
          <a:p>
            <a:pPr algn="l">
              <a:buFont typeface="+mj-lt"/>
              <a:buAutoNum type="arabicPeriod"/>
            </a:pPr>
            <a:r>
              <a:rPr lang="zh-CN" altLang="en-US" b="0" i="0" dirty="0">
                <a:solidFill>
                  <a:srgbClr val="374151"/>
                </a:solidFill>
                <a:effectLst/>
                <a:latin typeface="Söhne"/>
              </a:rPr>
              <a:t>精确性：直接陈述通常允许更精确和准确的沟通。间接策略可能牺牲了准确性，以试图间接传达信息，从而可能导致失去精确性。</a:t>
            </a:r>
          </a:p>
          <a:p>
            <a:pPr algn="l">
              <a:buFont typeface="+mj-lt"/>
              <a:buAutoNum type="arabicPeriod"/>
            </a:pPr>
            <a:r>
              <a:rPr lang="zh-CN" altLang="en-US" b="0" i="0" dirty="0">
                <a:solidFill>
                  <a:srgbClr val="374151"/>
                </a:solidFill>
                <a:effectLst/>
                <a:latin typeface="Söhne"/>
              </a:rPr>
              <a:t>风格和语气：使用间接策略可能会影响构建句子的风格和语气。根据语境，改写可能听起来过于正式、冗长或晦涩，这可能会影响可读性和参与度。</a:t>
            </a:r>
          </a:p>
          <a:p>
            <a:pPr algn="l">
              <a:buFont typeface="+mj-lt"/>
              <a:buAutoNum type="arabicPeriod"/>
            </a:pPr>
            <a:r>
              <a:rPr lang="zh-CN" altLang="en-US" b="0" i="0" dirty="0">
                <a:solidFill>
                  <a:srgbClr val="374151"/>
                </a:solidFill>
                <a:effectLst/>
                <a:latin typeface="Söhne"/>
              </a:rPr>
              <a:t>文化和语言细微差别：不同的语言和文化对于直接性和间接性有不同的惯例。间接策略可能并不总是符合特定受众的语言期望，从而可能导致误解或错误解读。</a:t>
            </a:r>
          </a:p>
          <a:p>
            <a:pPr algn="l"/>
            <a:r>
              <a:rPr lang="zh-CN" altLang="en-US" b="0" i="0" dirty="0">
                <a:solidFill>
                  <a:srgbClr val="374151"/>
                </a:solidFill>
                <a:effectLst/>
                <a:latin typeface="Söhne"/>
              </a:rPr>
              <a:t>然而，值得注意的是，以上提到的影响因素也要考虑具体的语境和受众的特点。</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28</a:t>
            </a:fld>
            <a:endParaRPr lang="zh-CN" altLang="en-US"/>
          </a:p>
        </p:txBody>
      </p:sp>
    </p:spTree>
    <p:extLst>
      <p:ext uri="{BB962C8B-B14F-4D97-AF65-F5344CB8AC3E}">
        <p14:creationId xmlns:p14="http://schemas.microsoft.com/office/powerpoint/2010/main" val="4201927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dirty="0"/>
              <a:t>How to detect salient words/sentences?</a:t>
            </a:r>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29</a:t>
            </a:fld>
            <a:endParaRPr lang="zh-CN" altLang="en-US"/>
          </a:p>
        </p:txBody>
      </p:sp>
    </p:spTree>
    <p:extLst>
      <p:ext uri="{BB962C8B-B14F-4D97-AF65-F5344CB8AC3E}">
        <p14:creationId xmlns:p14="http://schemas.microsoft.com/office/powerpoint/2010/main" val="2728583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Recall Oriented Understudy for Gisting Evaluation </a:t>
            </a:r>
            <a:r>
              <a:rPr lang="zh-CN" altLang="en-US" b="0" i="0" dirty="0">
                <a:solidFill>
                  <a:srgbClr val="374151"/>
                </a:solidFill>
                <a:effectLst/>
                <a:latin typeface="Söhne"/>
              </a:rPr>
              <a:t> “基于召回的摘要评估助手”。</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30</a:t>
            </a:fld>
            <a:endParaRPr lang="zh-CN" altLang="en-US"/>
          </a:p>
        </p:txBody>
      </p:sp>
    </p:spTree>
    <p:extLst>
      <p:ext uri="{BB962C8B-B14F-4D97-AF65-F5344CB8AC3E}">
        <p14:creationId xmlns:p14="http://schemas.microsoft.com/office/powerpoint/2010/main" val="1995926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dirty="0"/>
              <a:t>How to detect salient words/sentences?</a:t>
            </a:r>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32</a:t>
            </a:fld>
            <a:endParaRPr lang="zh-CN" altLang="en-US"/>
          </a:p>
        </p:txBody>
      </p:sp>
    </p:spTree>
    <p:extLst>
      <p:ext uri="{BB962C8B-B14F-4D97-AF65-F5344CB8AC3E}">
        <p14:creationId xmlns:p14="http://schemas.microsoft.com/office/powerpoint/2010/main" val="4240788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Snippets: query-focused summaries</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33</a:t>
            </a:fld>
            <a:endParaRPr lang="zh-CN" altLang="en-US"/>
          </a:p>
        </p:txBody>
      </p:sp>
    </p:spTree>
    <p:extLst>
      <p:ext uri="{BB962C8B-B14F-4D97-AF65-F5344CB8AC3E}">
        <p14:creationId xmlns:p14="http://schemas.microsoft.com/office/powerpoint/2010/main" val="2267800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35</a:t>
            </a:fld>
            <a:endParaRPr lang="zh-CN" altLang="en-US"/>
          </a:p>
        </p:txBody>
      </p:sp>
    </p:spTree>
    <p:extLst>
      <p:ext uri="{BB962C8B-B14F-4D97-AF65-F5344CB8AC3E}">
        <p14:creationId xmlns:p14="http://schemas.microsoft.com/office/powerpoint/2010/main" val="28888367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39</a:t>
            </a:fld>
            <a:endParaRPr lang="zh-CN" altLang="en-US"/>
          </a:p>
        </p:txBody>
      </p:sp>
    </p:spTree>
    <p:extLst>
      <p:ext uri="{BB962C8B-B14F-4D97-AF65-F5344CB8AC3E}">
        <p14:creationId xmlns:p14="http://schemas.microsoft.com/office/powerpoint/2010/main" val="1505343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55</a:t>
            </a:fld>
            <a:endParaRPr lang="zh-CN" altLang="en-US"/>
          </a:p>
        </p:txBody>
      </p:sp>
    </p:spTree>
    <p:extLst>
      <p:ext uri="{BB962C8B-B14F-4D97-AF65-F5344CB8AC3E}">
        <p14:creationId xmlns:p14="http://schemas.microsoft.com/office/powerpoint/2010/main" val="4166895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ltLang="zh-CN" dirty="0"/>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3</a:t>
            </a:fld>
            <a:endParaRPr lang="zh-CN" altLang="en-US"/>
          </a:p>
        </p:txBody>
      </p:sp>
    </p:spTree>
    <p:extLst>
      <p:ext uri="{BB962C8B-B14F-4D97-AF65-F5344CB8AC3E}">
        <p14:creationId xmlns:p14="http://schemas.microsoft.com/office/powerpoint/2010/main" val="918489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5</a:t>
            </a:fld>
            <a:endParaRPr lang="zh-CN" altLang="en-US"/>
          </a:p>
        </p:txBody>
      </p:sp>
    </p:spTree>
    <p:extLst>
      <p:ext uri="{BB962C8B-B14F-4D97-AF65-F5344CB8AC3E}">
        <p14:creationId xmlns:p14="http://schemas.microsoft.com/office/powerpoint/2010/main" val="27861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6</a:t>
            </a:fld>
            <a:endParaRPr lang="zh-CN" altLang="en-US"/>
          </a:p>
        </p:txBody>
      </p:sp>
    </p:spTree>
    <p:extLst>
      <p:ext uri="{BB962C8B-B14F-4D97-AF65-F5344CB8AC3E}">
        <p14:creationId xmlns:p14="http://schemas.microsoft.com/office/powerpoint/2010/main" val="1987917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374151"/>
              </a:solidFill>
              <a:effectLst/>
              <a:latin typeface="Söhne"/>
            </a:endParaRPr>
          </a:p>
        </p:txBody>
      </p:sp>
      <p:sp>
        <p:nvSpPr>
          <p:cNvPr id="4" name="灯片编号占位符 3"/>
          <p:cNvSpPr>
            <a:spLocks noGrp="1"/>
          </p:cNvSpPr>
          <p:nvPr>
            <p:ph type="sldNum" sz="quarter" idx="5"/>
          </p:nvPr>
        </p:nvSpPr>
        <p:spPr/>
        <p:txBody>
          <a:bodyPr/>
          <a:lstStyle/>
          <a:p>
            <a:fld id="{E30A3B1A-3F86-4B7E-A38D-E6A694A51017}" type="slidenum">
              <a:rPr lang="zh-CN" altLang="en-US" smtClean="0"/>
              <a:t>7</a:t>
            </a:fld>
            <a:endParaRPr lang="zh-CN" altLang="en-US"/>
          </a:p>
        </p:txBody>
      </p:sp>
    </p:spTree>
    <p:extLst>
      <p:ext uri="{BB962C8B-B14F-4D97-AF65-F5344CB8AC3E}">
        <p14:creationId xmlns:p14="http://schemas.microsoft.com/office/powerpoint/2010/main" val="1311405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3858687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AE4630B-6468-4AFF-9C5A-FEB1B34F1F1C}" type="slidenum">
              <a:rPr lang="zh-CN" altLang="en-US" smtClean="0"/>
              <a:t>9</a:t>
            </a:fld>
            <a:endParaRPr lang="zh-CN" altLang="en-US"/>
          </a:p>
        </p:txBody>
      </p:sp>
    </p:spTree>
    <p:extLst>
      <p:ext uri="{BB962C8B-B14F-4D97-AF65-F5344CB8AC3E}">
        <p14:creationId xmlns:p14="http://schemas.microsoft.com/office/powerpoint/2010/main" val="391115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835D0-8F7F-D848-919E-ABF6C3BA945A}" type="slidenum">
              <a:rPr lang="zh-CN" altLang="en-US" smtClean="0"/>
              <a:pPr>
                <a:defRPr/>
              </a:pPr>
              <a:t>10</a:t>
            </a:fld>
            <a:endParaRPr lang="zh-CN" altLang="en-US"/>
          </a:p>
        </p:txBody>
      </p:sp>
    </p:spTree>
    <p:extLst>
      <p:ext uri="{BB962C8B-B14F-4D97-AF65-F5344CB8AC3E}">
        <p14:creationId xmlns:p14="http://schemas.microsoft.com/office/powerpoint/2010/main" val="2978223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hyperlink" Target="https://aclanthology.org/W04-3252.pdf"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aclanthology.org/P11-1052.pdf" TargetMode="External"/><Relationship Id="rId4" Type="http://schemas.openxmlformats.org/officeDocument/2006/relationships/image" Target="../media/image3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clanthology.org/D15-1044.pdf"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clanthology.org/D15-1044.pdf"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rxiv.org/pdf/1808.10792.pdf"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hyperlink" Target="https://arxiv.org/pdf/1704.04368.pdf" TargetMode="Externa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pdf/1611.04230.pdf"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hyperlink" Target="https://aclanthology.org/P17-1108.pdf" TargetMode="External"/><Relationship Id="rId2" Type="http://schemas.openxmlformats.org/officeDocument/2006/relationships/hyperlink" Target="https://arxiv.org/pdf/1601.04811.pdf" TargetMode="External"/><Relationship Id="rId1" Type="http://schemas.openxmlformats.org/officeDocument/2006/relationships/slideLayout" Target="../slideLayouts/slideLayout2.xml"/><Relationship Id="rId4" Type="http://schemas.openxmlformats.org/officeDocument/2006/relationships/hyperlink" Target="https://openreview.net/pdf?id=HkAClQg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huggingface.co/datasets/ccdv/arxiv-summarization" TargetMode="Externa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mathsyouth/awesome-text-summarization"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demo.clab.cs.cmu.edu/algo4nlp19/slides/summarization.pdf" TargetMode="External"/><Relationship Id="rId4" Type="http://schemas.openxmlformats.org/officeDocument/2006/relationships/hyperlink" Target="https://www.width.ai/post/bart-text-summarizati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mdpi.com/2076-3417/13/1/34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805600" y="856354"/>
            <a:ext cx="10810666" cy="1422073"/>
          </a:xfrm>
          <a:solidFill>
            <a:schemeClr val="bg1"/>
          </a:solidFill>
        </p:spPr>
        <p:txBody>
          <a:bodyPr>
            <a:normAutofit/>
          </a:bodyPr>
          <a:lstStyle/>
          <a:p>
            <a:r>
              <a:rPr lang="en-US" altLang="zh-CN" dirty="0">
                <a:solidFill>
                  <a:srgbClr val="0E419C"/>
                </a:solidFill>
              </a:rPr>
              <a:t>Lecture 12 – Text</a:t>
            </a:r>
            <a:r>
              <a:rPr lang="zh-CN" altLang="en-US" dirty="0">
                <a:solidFill>
                  <a:srgbClr val="0E419C"/>
                </a:solidFill>
              </a:rPr>
              <a:t> </a:t>
            </a:r>
            <a:r>
              <a:rPr lang="en-US" altLang="zh-CN" dirty="0">
                <a:solidFill>
                  <a:srgbClr val="0E419C"/>
                </a:solidFill>
              </a:rPr>
              <a:t>Clustering</a:t>
            </a:r>
            <a:r>
              <a:rPr lang="zh-CN" altLang="en-US" dirty="0">
                <a:solidFill>
                  <a:srgbClr val="0E419C"/>
                </a:solidFill>
              </a:rPr>
              <a:t> </a:t>
            </a:r>
            <a:r>
              <a:rPr lang="en-US" altLang="zh-CN" dirty="0">
                <a:solidFill>
                  <a:srgbClr val="0E419C"/>
                </a:solidFill>
              </a:rPr>
              <a:t>and</a:t>
            </a:r>
            <a:r>
              <a:rPr lang="zh-CN" altLang="en-US" dirty="0">
                <a:solidFill>
                  <a:srgbClr val="0E419C"/>
                </a:solidFill>
              </a:rPr>
              <a:t> </a:t>
            </a:r>
            <a:r>
              <a:rPr lang="en-US" altLang="zh-CN" dirty="0">
                <a:solidFill>
                  <a:srgbClr val="0E419C"/>
                </a:solidFill>
              </a:rPr>
              <a:t>Summarization</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05/24/2023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ea typeface="ＭＳ Ｐゴシック" charset="-128"/>
              </a:rPr>
              <a:t>K-Means</a:t>
            </a:r>
            <a:endParaRPr lang="en-US" dirty="0"/>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513049" y="1436151"/>
                <a:ext cx="5415803" cy="5066052"/>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00000"/>
                  </a:lnSpc>
                </a:pPr>
                <a:r>
                  <a:rPr lang="en-US" altLang="x-none" dirty="0">
                    <a:ea typeface="ＭＳ Ｐゴシック" charset="-128"/>
                  </a:rPr>
                  <a:t>Assumes documents are real-valued vectors.</a:t>
                </a:r>
              </a:p>
              <a:p>
                <a:pPr eaLnBrk="1" hangingPunct="1">
                  <a:lnSpc>
                    <a:spcPct val="100000"/>
                  </a:lnSpc>
                </a:pPr>
                <a:r>
                  <a:rPr lang="en-US" altLang="x-none" dirty="0">
                    <a:ea typeface="ＭＳ Ｐゴシック" charset="-128"/>
                  </a:rPr>
                  <a:t>Clusters based on </a:t>
                </a:r>
                <a:r>
                  <a:rPr lang="en-US" altLang="x-none" i="1" dirty="0">
                    <a:ea typeface="ＭＳ Ｐゴシック" charset="-128"/>
                  </a:rPr>
                  <a:t>centroids </a:t>
                </a:r>
                <a:r>
                  <a:rPr lang="en-US" altLang="x-none" dirty="0">
                    <a:ea typeface="ＭＳ Ｐゴシック" charset="-128"/>
                  </a:rPr>
                  <a:t>(a.k.a. the </a:t>
                </a:r>
                <a:r>
                  <a:rPr lang="en-US" altLang="x-none" i="1" dirty="0">
                    <a:ea typeface="ＭＳ Ｐゴシック" charset="-128"/>
                  </a:rPr>
                  <a:t>center of gravity</a:t>
                </a:r>
                <a:r>
                  <a:rPr lang="en-US" altLang="x-none" b="1" dirty="0">
                    <a:ea typeface="ＭＳ Ｐゴシック" charset="-128"/>
                  </a:rPr>
                  <a:t> </a:t>
                </a:r>
                <a:r>
                  <a:rPr lang="en-US" altLang="x-none" dirty="0">
                    <a:ea typeface="ＭＳ Ｐゴシック" charset="-128"/>
                  </a:rPr>
                  <a:t>or mean) of points in </a:t>
                </a:r>
                <a:r>
                  <a:rPr lang="en-US" altLang="zh-CN" dirty="0">
                    <a:ea typeface="ＭＳ Ｐゴシック" charset="-128"/>
                  </a:rPr>
                  <a:t>cluster</a:t>
                </a:r>
                <a:r>
                  <a:rPr lang="zh-CN" altLang="en-US" dirty="0">
                    <a:ea typeface="ＭＳ Ｐゴシック" charset="-128"/>
                  </a:rPr>
                  <a:t> </a:t>
                </a:r>
                <a:r>
                  <a:rPr lang="en-US" altLang="x-none" dirty="0">
                    <a:ea typeface="ＭＳ Ｐゴシック" charset="-128"/>
                  </a:rPr>
                  <a:t>c:</a:t>
                </a:r>
              </a:p>
              <a:p>
                <a:pPr marL="0" indent="0" eaLnBrk="1" hangingPunct="1">
                  <a:lnSpc>
                    <a:spcPct val="100000"/>
                  </a:lnSpc>
                  <a:buNone/>
                </a:pPr>
                <a14:m>
                  <m:oMathPara xmlns:m="http://schemas.openxmlformats.org/officeDocument/2006/math">
                    <m:oMathParaPr>
                      <m:jc m:val="centerGroup"/>
                    </m:oMathParaPr>
                    <m:oMath xmlns:m="http://schemas.openxmlformats.org/officeDocument/2006/math">
                      <m:r>
                        <a:rPr lang="en-US" altLang="zh-CN" i="1" smtClean="0">
                          <a:solidFill>
                            <a:srgbClr val="000000"/>
                          </a:solidFill>
                          <a:latin typeface="Cambria Math" panose="02040503050406030204" pitchFamily="18" charset="0"/>
                        </a:rPr>
                        <m:t>𝜇</m:t>
                      </m:r>
                      <m:r>
                        <a:rPr lang="zh-CN" altLang="en-US" sz="2800" i="1">
                          <a:solidFill>
                            <a:srgbClr val="000000"/>
                          </a:solidFill>
                          <a:latin typeface="Cambria Math" panose="02040503050406030204" pitchFamily="18" charset="0"/>
                        </a:rPr>
                        <m:t>(</m:t>
                      </m:r>
                      <m:r>
                        <m:rPr>
                          <m:sty m:val="p"/>
                        </m:rPr>
                        <a:rPr lang="zh-CN" altLang="en-US" sz="2800" i="0">
                          <a:solidFill>
                            <a:srgbClr val="000000"/>
                          </a:solidFill>
                          <a:latin typeface="Cambria Math" panose="02040503050406030204" pitchFamily="18" charset="0"/>
                        </a:rPr>
                        <m:t>c</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𝑐</m:t>
                          </m:r>
                          <m:r>
                            <a:rPr lang="zh-CN" altLang="en-US" sz="2800" i="1">
                              <a:solidFill>
                                <a:srgbClr val="000000"/>
                              </a:solidFill>
                              <a:latin typeface="Cambria Math" panose="02040503050406030204" pitchFamily="18" charset="0"/>
                            </a:rPr>
                            <m:t>|</m:t>
                          </m:r>
                        </m:den>
                      </m:f>
                      <m:nary>
                        <m:naryPr>
                          <m:chr m:val="∑"/>
                          <m:supHide m:val="on"/>
                          <m:ctrlPr>
                            <a:rPr lang="zh-CN" altLang="en-US" sz="2800" i="1">
                              <a:solidFill>
                                <a:srgbClr val="000000"/>
                              </a:solidFill>
                              <a:latin typeface="Cambria Math" panose="02040503050406030204" pitchFamily="18" charset="0"/>
                            </a:rPr>
                          </m:ctrlPr>
                        </m:naryPr>
                        <m:sub>
                          <m:r>
                            <a:rPr lang="en-US" altLang="zh-CN" sz="2800" b="1" i="1" smtClean="0">
                              <a:solidFill>
                                <a:srgbClr val="000000"/>
                              </a:solidFill>
                              <a:latin typeface="Cambria Math" panose="02040503050406030204" pitchFamily="18" charset="0"/>
                            </a:rPr>
                            <m:t>𝒙</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𝑐</m:t>
                          </m:r>
                        </m:sub>
                        <m:sup/>
                        <m:e>
                          <m:r>
                            <a:rPr lang="en-US" altLang="zh-CN" sz="2800" b="1" i="1" smtClean="0">
                              <a:solidFill>
                                <a:srgbClr val="000000"/>
                              </a:solidFill>
                              <a:latin typeface="Cambria Math" panose="02040503050406030204" pitchFamily="18" charset="0"/>
                            </a:rPr>
                            <m:t>𝒙</m:t>
                          </m:r>
                        </m:e>
                      </m:nary>
                    </m:oMath>
                  </m:oMathPara>
                </a14:m>
                <a:endParaRPr lang="en-US" altLang="x-none" dirty="0">
                  <a:ea typeface="ＭＳ Ｐゴシック" charset="-128"/>
                </a:endParaRPr>
              </a:p>
              <a:p>
                <a:pPr eaLnBrk="1" hangingPunct="1">
                  <a:lnSpc>
                    <a:spcPct val="100000"/>
                  </a:lnSpc>
                </a:pPr>
                <a:r>
                  <a:rPr lang="en-US" altLang="x-none" dirty="0">
                    <a:ea typeface="ＭＳ Ｐゴシック" charset="-128"/>
                  </a:rPr>
                  <a:t>Reassignment of instances to clusters is based on distance to the current cluster centroids.</a:t>
                </a:r>
              </a:p>
            </p:txBody>
          </p:sp>
        </mc:Choice>
        <mc:Fallback xmlns="">
          <p:sp>
            <p:nvSpPr>
              <p:cNvPr id="3" name="Rectangle 3"/>
              <p:cNvSpPr txBox="1">
                <a:spLocks noRot="1" noChangeAspect="1" noMove="1" noResize="1" noEditPoints="1" noAdjustHandles="1" noChangeArrowheads="1" noChangeShapeType="1" noTextEdit="1"/>
              </p:cNvSpPr>
              <p:nvPr/>
            </p:nvSpPr>
            <p:spPr>
              <a:xfrm>
                <a:off x="513049" y="1436151"/>
                <a:ext cx="5415803" cy="5066052"/>
              </a:xfrm>
              <a:prstGeom prst="rect">
                <a:avLst/>
              </a:prstGeom>
              <a:blipFill>
                <a:blip r:embed="rId3"/>
                <a:stretch>
                  <a:fillRect l="-2103" t="-1250" r="-2570" b="-8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 Box 3">
                <a:extLst>
                  <a:ext uri="{FF2B5EF4-FFF2-40B4-BE49-F238E27FC236}">
                    <a16:creationId xmlns:a16="http://schemas.microsoft.com/office/drawing/2014/main" id="{904C2EFC-74A2-4031-BA50-76802E12B9F4}"/>
                  </a:ext>
                </a:extLst>
              </p:cNvPr>
              <p:cNvSpPr txBox="1">
                <a:spLocks noChangeArrowheads="1"/>
              </p:cNvSpPr>
              <p:nvPr/>
            </p:nvSpPr>
            <p:spPr bwMode="auto">
              <a:xfrm>
                <a:off x="6522344" y="1485954"/>
                <a:ext cx="4932237" cy="461059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square" lIns="67500" tIns="35100" rIns="67500" bIns="351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marL="228594" indent="-228594" eaLnBrk="1" fontAlgn="base" hangingPunct="1">
                  <a:spcBef>
                    <a:spcPts val="600"/>
                  </a:spcBef>
                  <a:spcAft>
                    <a:spcPct val="0"/>
                  </a:spcAft>
                  <a:buFont typeface="Arial" charset="0"/>
                  <a:buChar char="•"/>
                </a:pPr>
                <a:r>
                  <a:rPr lang="en-US" altLang="x-none" sz="2800" dirty="0">
                    <a:latin typeface="+mn-lt"/>
                  </a:rPr>
                  <a:t>Select </a:t>
                </a:r>
                <a14:m>
                  <m:oMath xmlns:m="http://schemas.openxmlformats.org/officeDocument/2006/math">
                    <m:r>
                      <a:rPr lang="en-US" altLang="x-none" sz="2800" dirty="0">
                        <a:latin typeface="Cambria Math" panose="02040503050406030204" pitchFamily="18" charset="0"/>
                      </a:rPr>
                      <m:t>𝐾</m:t>
                    </m:r>
                  </m:oMath>
                </a14:m>
                <a:r>
                  <a:rPr lang="en-US" altLang="x-none" sz="2800" dirty="0">
                    <a:latin typeface="+mn-lt"/>
                  </a:rPr>
                  <a:t> random docs </a:t>
                </a:r>
                <a14:m>
                  <m:oMath xmlns:m="http://schemas.openxmlformats.org/officeDocument/2006/math">
                    <m:d>
                      <m:dPr>
                        <m:begChr m:val="{"/>
                        <m:endChr m:val="}"/>
                        <m:ctrlPr>
                          <a:rPr lang="en-US" altLang="zh-CN" sz="2800" i="1" dirty="0">
                            <a:latin typeface="Cambria Math" panose="02040503050406030204" pitchFamily="18" charset="0"/>
                          </a:rPr>
                        </m:ctrlPr>
                      </m:dPr>
                      <m:e>
                        <m:sSub>
                          <m:sSubPr>
                            <m:ctrlPr>
                              <a:rPr lang="en-US" altLang="zh-CN" sz="2800" i="1" dirty="0">
                                <a:latin typeface="Cambria Math" panose="02040503050406030204" pitchFamily="18" charset="0"/>
                              </a:rPr>
                            </m:ctrlPr>
                          </m:sSubPr>
                          <m:e>
                            <m:r>
                              <a:rPr lang="en-US" altLang="zh-CN" sz="2800" dirty="0">
                                <a:latin typeface="Cambria Math" panose="02040503050406030204" pitchFamily="18" charset="0"/>
                              </a:rPr>
                              <m:t>𝑠</m:t>
                            </m:r>
                          </m:e>
                          <m:sub>
                            <m:r>
                              <a:rPr lang="en-US" altLang="zh-CN" sz="2800" dirty="0">
                                <a:latin typeface="Cambria Math" panose="02040503050406030204" pitchFamily="18" charset="0"/>
                              </a:rPr>
                              <m:t>1</m:t>
                            </m:r>
                          </m:sub>
                        </m:sSub>
                        <m:r>
                          <a:rPr lang="en-US" altLang="zh-CN" sz="2800"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dirty="0">
                                <a:latin typeface="Cambria Math" panose="02040503050406030204" pitchFamily="18" charset="0"/>
                              </a:rPr>
                              <m:t>𝑠</m:t>
                            </m:r>
                          </m:e>
                          <m:sub>
                            <m:r>
                              <a:rPr lang="en-US" altLang="zh-CN" sz="2800" dirty="0">
                                <a:latin typeface="Cambria Math" panose="02040503050406030204" pitchFamily="18" charset="0"/>
                              </a:rPr>
                              <m:t>2</m:t>
                            </m:r>
                          </m:sub>
                        </m:sSub>
                        <m:r>
                          <a:rPr lang="en-US" altLang="zh-CN" sz="2800"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dirty="0">
                                <a:latin typeface="Cambria Math" panose="02040503050406030204" pitchFamily="18" charset="0"/>
                              </a:rPr>
                              <m:t>𝑠</m:t>
                            </m:r>
                          </m:e>
                          <m:sub>
                            <m:r>
                              <a:rPr lang="en-US" altLang="zh-CN" sz="2800" dirty="0">
                                <a:latin typeface="Cambria Math" panose="02040503050406030204" pitchFamily="18" charset="0"/>
                              </a:rPr>
                              <m:t>𝐾</m:t>
                            </m:r>
                          </m:sub>
                        </m:sSub>
                      </m:e>
                    </m:d>
                  </m:oMath>
                </a14:m>
                <a:r>
                  <a:rPr lang="en-US" altLang="x-none" sz="2800" dirty="0">
                    <a:latin typeface="+mn-lt"/>
                  </a:rPr>
                  <a:t> as seeds.</a:t>
                </a:r>
              </a:p>
              <a:p>
                <a:pPr marL="228594" indent="-228594" eaLnBrk="1" fontAlgn="base" hangingPunct="1">
                  <a:spcBef>
                    <a:spcPts val="600"/>
                  </a:spcBef>
                  <a:spcAft>
                    <a:spcPct val="0"/>
                  </a:spcAft>
                  <a:buFont typeface="Arial" charset="0"/>
                  <a:buChar char="•"/>
                </a:pPr>
                <a:r>
                  <a:rPr lang="en-US" altLang="x-none" sz="2800" dirty="0">
                    <a:latin typeface="+mn-lt"/>
                  </a:rPr>
                  <a:t>Until clustering converges</a:t>
                </a:r>
                <a:r>
                  <a:rPr lang="en-US" altLang="zh-CN" sz="2800" dirty="0">
                    <a:latin typeface="+mn-lt"/>
                  </a:rPr>
                  <a:t>,</a:t>
                </a:r>
                <a:r>
                  <a:rPr lang="zh-CN" altLang="en-US" sz="2800" dirty="0">
                    <a:latin typeface="+mn-lt"/>
                  </a:rPr>
                  <a:t> </a:t>
                </a:r>
                <a:r>
                  <a:rPr lang="en-US" altLang="zh-CN" sz="2800" dirty="0">
                    <a:latin typeface="+mn-lt"/>
                  </a:rPr>
                  <a:t>f</a:t>
                </a:r>
                <a:r>
                  <a:rPr lang="en-US" altLang="x-none" sz="2800" dirty="0">
                    <a:latin typeface="+mn-lt"/>
                  </a:rPr>
                  <a:t>or each doc </a:t>
                </a:r>
                <a14:m>
                  <m:oMath xmlns:m="http://schemas.openxmlformats.org/officeDocument/2006/math">
                    <m:sSub>
                      <m:sSubPr>
                        <m:ctrlPr>
                          <a:rPr lang="en-US" altLang="x-none" sz="2800" b="0" i="1" smtClean="0">
                            <a:latin typeface="Cambria Math" panose="02040503050406030204" pitchFamily="18" charset="0"/>
                          </a:rPr>
                        </m:ctrlPr>
                      </m:sSubPr>
                      <m:e>
                        <m:r>
                          <a:rPr lang="en-US" altLang="x-none" sz="2800" b="0" i="1" smtClean="0">
                            <a:latin typeface="Cambria Math" panose="02040503050406030204" pitchFamily="18" charset="0"/>
                          </a:rPr>
                          <m:t>𝑑</m:t>
                        </m:r>
                      </m:e>
                      <m:sub>
                        <m:r>
                          <a:rPr lang="en-US" altLang="x-none" sz="2800" b="0" i="1" smtClean="0">
                            <a:latin typeface="Cambria Math" panose="02040503050406030204" pitchFamily="18" charset="0"/>
                          </a:rPr>
                          <m:t>𝑖</m:t>
                        </m:r>
                      </m:sub>
                    </m:sSub>
                  </m:oMath>
                </a14:m>
                <a:r>
                  <a:rPr lang="en-US" altLang="x-none" sz="2800" dirty="0">
                    <a:latin typeface="+mn-lt"/>
                  </a:rPr>
                  <a:t>, </a:t>
                </a:r>
                <a:r>
                  <a:rPr lang="en-US" altLang="zh-CN" sz="2800" dirty="0">
                    <a:latin typeface="+mn-lt"/>
                  </a:rPr>
                  <a:t>do</a:t>
                </a:r>
              </a:p>
              <a:p>
                <a:pPr marL="971544" lvl="1" indent="-228594" eaLnBrk="1" fontAlgn="base" hangingPunct="1">
                  <a:spcBef>
                    <a:spcPts val="600"/>
                  </a:spcBef>
                  <a:spcAft>
                    <a:spcPct val="0"/>
                  </a:spcAft>
                  <a:buFont typeface="Arial" charset="0"/>
                  <a:buChar char="•"/>
                </a:pPr>
                <a:r>
                  <a:rPr lang="en-US" altLang="zh-CN" dirty="0">
                    <a:solidFill>
                      <a:schemeClr val="accent1"/>
                    </a:solidFill>
                    <a:latin typeface="+mn-lt"/>
                  </a:rPr>
                  <a:t>A</a:t>
                </a:r>
                <a:r>
                  <a:rPr lang="en-US" altLang="x-none" dirty="0">
                    <a:solidFill>
                      <a:schemeClr val="accent1"/>
                    </a:solidFill>
                    <a:latin typeface="+mn-lt"/>
                  </a:rPr>
                  <a:t>ssignment step</a:t>
                </a:r>
                <a:r>
                  <a:rPr lang="en-US" altLang="x-none" dirty="0">
                    <a:latin typeface="+mn-lt"/>
                  </a:rPr>
                  <a:t>: </a:t>
                </a:r>
                <a:r>
                  <a:rPr lang="en-US" altLang="zh-CN" dirty="0">
                    <a:latin typeface="+mn-lt"/>
                  </a:rPr>
                  <a:t>a</a:t>
                </a:r>
                <a:r>
                  <a:rPr lang="en-US" altLang="x-none" dirty="0">
                    <a:latin typeface="+mn-lt"/>
                  </a:rPr>
                  <a:t>ssign each observation to the cluster with the nearest</a:t>
                </a:r>
              </a:p>
              <a:p>
                <a:pPr marL="971544" lvl="1" indent="-228594" eaLnBrk="1" fontAlgn="base" hangingPunct="1">
                  <a:spcBef>
                    <a:spcPts val="600"/>
                  </a:spcBef>
                  <a:spcAft>
                    <a:spcPct val="0"/>
                  </a:spcAft>
                  <a:buFont typeface="Arial" charset="0"/>
                  <a:buChar char="•"/>
                </a:pPr>
                <a:r>
                  <a:rPr lang="en-US" altLang="x-none" dirty="0">
                    <a:solidFill>
                      <a:schemeClr val="accent1"/>
                    </a:solidFill>
                    <a:latin typeface="+mn-lt"/>
                  </a:rPr>
                  <a:t>Update step</a:t>
                </a:r>
                <a:r>
                  <a:rPr lang="en-US" altLang="x-none" dirty="0">
                    <a:latin typeface="+mn-lt"/>
                  </a:rPr>
                  <a:t>: Recalculate means (centroids) for observations assigned to each cluster</a:t>
                </a:r>
              </a:p>
            </p:txBody>
          </p:sp>
        </mc:Choice>
        <mc:Fallback xmlns="">
          <p:sp>
            <p:nvSpPr>
              <p:cNvPr id="7" name="Text Box 3">
                <a:extLst>
                  <a:ext uri="{FF2B5EF4-FFF2-40B4-BE49-F238E27FC236}">
                    <a16:creationId xmlns:a16="http://schemas.microsoft.com/office/drawing/2014/main" id="{904C2EFC-74A2-4031-BA50-76802E12B9F4}"/>
                  </a:ext>
                </a:extLst>
              </p:cNvPr>
              <p:cNvSpPr txBox="1">
                <a:spLocks noRot="1" noChangeAspect="1" noMove="1" noResize="1" noEditPoints="1" noAdjustHandles="1" noChangeArrowheads="1" noChangeShapeType="1" noTextEdit="1"/>
              </p:cNvSpPr>
              <p:nvPr/>
            </p:nvSpPr>
            <p:spPr bwMode="auto">
              <a:xfrm>
                <a:off x="6522344" y="1485954"/>
                <a:ext cx="4932237" cy="4610590"/>
              </a:xfrm>
              <a:prstGeom prst="rect">
                <a:avLst/>
              </a:prstGeom>
              <a:blipFill>
                <a:blip r:embed="rId4"/>
                <a:stretch>
                  <a:fillRect l="-2571" t="-2198" b="-21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57EDCCF-3975-7943-B4F6-9FEF1BE8CC02}"/>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spTree>
    <p:extLst>
      <p:ext uri="{BB962C8B-B14F-4D97-AF65-F5344CB8AC3E}">
        <p14:creationId xmlns:p14="http://schemas.microsoft.com/office/powerpoint/2010/main" val="1728804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0000">
            <a:noAutofit/>
          </a:bodyPr>
          <a:lstStyle/>
          <a:p>
            <a:r>
              <a:rPr lang="en-US" altLang="x-none" dirty="0">
                <a:ea typeface="ＭＳ Ｐゴシック" charset="-128"/>
              </a:rPr>
              <a:t>K</a:t>
            </a:r>
            <a:r>
              <a:rPr lang="en-US" altLang="zh-CN" dirty="0">
                <a:ea typeface="ＭＳ Ｐゴシック" charset="-128"/>
              </a:rPr>
              <a:t>-</a:t>
            </a:r>
            <a:r>
              <a:rPr lang="en-US" altLang="x-none" dirty="0">
                <a:ea typeface="ＭＳ Ｐゴシック" charset="-128"/>
              </a:rPr>
              <a:t>Means </a:t>
            </a:r>
            <a:r>
              <a:rPr lang="en-US" altLang="zh-CN" dirty="0">
                <a:ea typeface="ＭＳ Ｐゴシック" charset="-128"/>
              </a:rPr>
              <a:t>e</a:t>
            </a:r>
            <a:r>
              <a:rPr lang="en-US" altLang="x-none" dirty="0">
                <a:ea typeface="ＭＳ Ｐゴシック" charset="-128"/>
              </a:rPr>
              <a:t>xample</a:t>
            </a:r>
            <a:r>
              <a:rPr lang="zh-CN" altLang="en-US" dirty="0">
                <a:ea typeface="ＭＳ Ｐゴシック" charset="-128"/>
              </a:rPr>
              <a:t> </a:t>
            </a:r>
            <a:r>
              <a:rPr lang="en-US" altLang="zh-CN" dirty="0">
                <a:ea typeface="ＭＳ Ｐゴシック" charset="-128"/>
              </a:rPr>
              <a:t>(K=2)</a:t>
            </a:r>
            <a:endParaRPr lang="en-US" dirty="0"/>
          </a:p>
        </p:txBody>
      </p:sp>
      <p:grpSp>
        <p:nvGrpSpPr>
          <p:cNvPr id="52" name="Group 3">
            <a:extLst>
              <a:ext uri="{FF2B5EF4-FFF2-40B4-BE49-F238E27FC236}">
                <a16:creationId xmlns:a16="http://schemas.microsoft.com/office/drawing/2014/main" id="{5C2EF6D8-678D-43DF-9E51-F8A2DE73B013}"/>
              </a:ext>
            </a:extLst>
          </p:cNvPr>
          <p:cNvGrpSpPr>
            <a:grpSpLocks/>
          </p:cNvGrpSpPr>
          <p:nvPr/>
        </p:nvGrpSpPr>
        <p:grpSpPr bwMode="auto">
          <a:xfrm>
            <a:off x="2051050" y="1757845"/>
            <a:ext cx="7353300" cy="4046538"/>
            <a:chOff x="623" y="1104"/>
            <a:chExt cx="4632" cy="2549"/>
          </a:xfrm>
        </p:grpSpPr>
        <p:sp>
          <p:nvSpPr>
            <p:cNvPr id="53" name="Line 4">
              <a:extLst>
                <a:ext uri="{FF2B5EF4-FFF2-40B4-BE49-F238E27FC236}">
                  <a16:creationId xmlns:a16="http://schemas.microsoft.com/office/drawing/2014/main" id="{9E53208C-356F-4679-8C38-B4BEE5EADCB7}"/>
                </a:ext>
              </a:extLst>
            </p:cNvPr>
            <p:cNvSpPr>
              <a:spLocks noChangeShapeType="1"/>
            </p:cNvSpPr>
            <p:nvPr/>
          </p:nvSpPr>
          <p:spPr bwMode="auto">
            <a:xfrm flipV="1">
              <a:off x="624" y="1104"/>
              <a:ext cx="0" cy="25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54" name="Line 5">
              <a:extLst>
                <a:ext uri="{FF2B5EF4-FFF2-40B4-BE49-F238E27FC236}">
                  <a16:creationId xmlns:a16="http://schemas.microsoft.com/office/drawing/2014/main" id="{927608DB-28EA-4053-89E4-C58FE751487B}"/>
                </a:ext>
              </a:extLst>
            </p:cNvPr>
            <p:cNvSpPr>
              <a:spLocks noChangeShapeType="1"/>
            </p:cNvSpPr>
            <p:nvPr/>
          </p:nvSpPr>
          <p:spPr bwMode="auto">
            <a:xfrm>
              <a:off x="623" y="3653"/>
              <a:ext cx="4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sp>
        <p:nvSpPr>
          <p:cNvPr id="55" name="Oval 6">
            <a:extLst>
              <a:ext uri="{FF2B5EF4-FFF2-40B4-BE49-F238E27FC236}">
                <a16:creationId xmlns:a16="http://schemas.microsoft.com/office/drawing/2014/main" id="{DDA7529F-EEBD-4625-B72B-D6FC6330BD77}"/>
              </a:ext>
            </a:extLst>
          </p:cNvPr>
          <p:cNvSpPr>
            <a:spLocks noChangeArrowheads="1"/>
          </p:cNvSpPr>
          <p:nvPr/>
        </p:nvSpPr>
        <p:spPr bwMode="auto">
          <a:xfrm>
            <a:off x="2967037" y="33580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56" name="Oval 7">
            <a:extLst>
              <a:ext uri="{FF2B5EF4-FFF2-40B4-BE49-F238E27FC236}">
                <a16:creationId xmlns:a16="http://schemas.microsoft.com/office/drawing/2014/main" id="{AADF98C4-53B5-418C-8E3C-58F5FB831154}"/>
              </a:ext>
            </a:extLst>
          </p:cNvPr>
          <p:cNvSpPr>
            <a:spLocks noChangeArrowheads="1"/>
          </p:cNvSpPr>
          <p:nvPr/>
        </p:nvSpPr>
        <p:spPr bwMode="auto">
          <a:xfrm>
            <a:off x="3195637" y="38152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57" name="Oval 8">
            <a:extLst>
              <a:ext uri="{FF2B5EF4-FFF2-40B4-BE49-F238E27FC236}">
                <a16:creationId xmlns:a16="http://schemas.microsoft.com/office/drawing/2014/main" id="{7C0F02E3-92A9-478F-8DB1-484C5C5F330D}"/>
              </a:ext>
            </a:extLst>
          </p:cNvPr>
          <p:cNvSpPr>
            <a:spLocks noChangeArrowheads="1"/>
          </p:cNvSpPr>
          <p:nvPr/>
        </p:nvSpPr>
        <p:spPr bwMode="auto">
          <a:xfrm>
            <a:off x="3424237" y="35104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58" name="Oval 9">
            <a:extLst>
              <a:ext uri="{FF2B5EF4-FFF2-40B4-BE49-F238E27FC236}">
                <a16:creationId xmlns:a16="http://schemas.microsoft.com/office/drawing/2014/main" id="{11BDC935-67C6-4F5A-8888-3569F8380065}"/>
              </a:ext>
            </a:extLst>
          </p:cNvPr>
          <p:cNvSpPr>
            <a:spLocks noChangeArrowheads="1"/>
          </p:cNvSpPr>
          <p:nvPr/>
        </p:nvSpPr>
        <p:spPr bwMode="auto">
          <a:xfrm>
            <a:off x="2738437" y="41962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59" name="Oval 10">
            <a:extLst>
              <a:ext uri="{FF2B5EF4-FFF2-40B4-BE49-F238E27FC236}">
                <a16:creationId xmlns:a16="http://schemas.microsoft.com/office/drawing/2014/main" id="{9B3C1A69-751D-4E89-9661-34D195F03AC4}"/>
              </a:ext>
            </a:extLst>
          </p:cNvPr>
          <p:cNvSpPr>
            <a:spLocks noChangeArrowheads="1"/>
          </p:cNvSpPr>
          <p:nvPr/>
        </p:nvSpPr>
        <p:spPr bwMode="auto">
          <a:xfrm>
            <a:off x="3424237" y="45010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60" name="Oval 11">
            <a:extLst>
              <a:ext uri="{FF2B5EF4-FFF2-40B4-BE49-F238E27FC236}">
                <a16:creationId xmlns:a16="http://schemas.microsoft.com/office/drawing/2014/main" id="{D65D8C8A-BCF3-4613-B147-AE701EC7E926}"/>
              </a:ext>
            </a:extLst>
          </p:cNvPr>
          <p:cNvSpPr>
            <a:spLocks noChangeArrowheads="1"/>
          </p:cNvSpPr>
          <p:nvPr/>
        </p:nvSpPr>
        <p:spPr bwMode="auto">
          <a:xfrm>
            <a:off x="6548437" y="29770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61" name="Oval 12">
            <a:extLst>
              <a:ext uri="{FF2B5EF4-FFF2-40B4-BE49-F238E27FC236}">
                <a16:creationId xmlns:a16="http://schemas.microsoft.com/office/drawing/2014/main" id="{7FE07278-9CE2-4533-B981-FD23E210A208}"/>
              </a:ext>
            </a:extLst>
          </p:cNvPr>
          <p:cNvSpPr>
            <a:spLocks noChangeArrowheads="1"/>
          </p:cNvSpPr>
          <p:nvPr/>
        </p:nvSpPr>
        <p:spPr bwMode="auto">
          <a:xfrm>
            <a:off x="6472237" y="33580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62" name="Oval 13">
            <a:extLst>
              <a:ext uri="{FF2B5EF4-FFF2-40B4-BE49-F238E27FC236}">
                <a16:creationId xmlns:a16="http://schemas.microsoft.com/office/drawing/2014/main" id="{AE84D049-0FDF-4DBE-96A1-B55AF695B68C}"/>
              </a:ext>
            </a:extLst>
          </p:cNvPr>
          <p:cNvSpPr>
            <a:spLocks noChangeArrowheads="1"/>
          </p:cNvSpPr>
          <p:nvPr/>
        </p:nvSpPr>
        <p:spPr bwMode="auto">
          <a:xfrm>
            <a:off x="4948237" y="34342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63" name="Oval 14">
            <a:extLst>
              <a:ext uri="{FF2B5EF4-FFF2-40B4-BE49-F238E27FC236}">
                <a16:creationId xmlns:a16="http://schemas.microsoft.com/office/drawing/2014/main" id="{90BFC80C-D4ED-4F94-948B-9CA0D3DADDF3}"/>
              </a:ext>
            </a:extLst>
          </p:cNvPr>
          <p:cNvSpPr>
            <a:spLocks noChangeArrowheads="1"/>
          </p:cNvSpPr>
          <p:nvPr/>
        </p:nvSpPr>
        <p:spPr bwMode="auto">
          <a:xfrm>
            <a:off x="5862637" y="38152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64" name="Oval 15">
            <a:extLst>
              <a:ext uri="{FF2B5EF4-FFF2-40B4-BE49-F238E27FC236}">
                <a16:creationId xmlns:a16="http://schemas.microsoft.com/office/drawing/2014/main" id="{B8721987-71AB-4CDA-9C11-68171F8CACE3}"/>
              </a:ext>
            </a:extLst>
          </p:cNvPr>
          <p:cNvSpPr>
            <a:spLocks noChangeArrowheads="1"/>
          </p:cNvSpPr>
          <p:nvPr/>
        </p:nvSpPr>
        <p:spPr bwMode="auto">
          <a:xfrm>
            <a:off x="5329237" y="41200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65" name="Oval 16">
            <a:extLst>
              <a:ext uri="{FF2B5EF4-FFF2-40B4-BE49-F238E27FC236}">
                <a16:creationId xmlns:a16="http://schemas.microsoft.com/office/drawing/2014/main" id="{4396043D-D1F1-474A-AED1-79455274F604}"/>
              </a:ext>
            </a:extLst>
          </p:cNvPr>
          <p:cNvSpPr>
            <a:spLocks noChangeArrowheads="1"/>
          </p:cNvSpPr>
          <p:nvPr/>
        </p:nvSpPr>
        <p:spPr bwMode="auto">
          <a:xfrm>
            <a:off x="2662237" y="29770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66" name="Oval 17">
            <a:extLst>
              <a:ext uri="{FF2B5EF4-FFF2-40B4-BE49-F238E27FC236}">
                <a16:creationId xmlns:a16="http://schemas.microsoft.com/office/drawing/2014/main" id="{B8FB0625-08FF-4AB7-B873-1121BD78405C}"/>
              </a:ext>
            </a:extLst>
          </p:cNvPr>
          <p:cNvSpPr>
            <a:spLocks noChangeArrowheads="1"/>
          </p:cNvSpPr>
          <p:nvPr/>
        </p:nvSpPr>
        <p:spPr bwMode="auto">
          <a:xfrm>
            <a:off x="5481637" y="3434245"/>
            <a:ext cx="74613" cy="74613"/>
          </a:xfrm>
          <a:prstGeom prst="ellipse">
            <a:avLst/>
          </a:prstGeom>
          <a:solidFill>
            <a:schemeClr val="tx1"/>
          </a:solidFill>
          <a:ln w="12700">
            <a:solidFill>
              <a:schemeClr val="tx1"/>
            </a:solidFill>
            <a:round/>
            <a:headEnd/>
            <a:tailEnd/>
          </a:ln>
        </p:spPr>
        <p:txBody>
          <a:bodyPr wrap="squar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grpSp>
        <p:nvGrpSpPr>
          <p:cNvPr id="67" name="Group 18">
            <a:extLst>
              <a:ext uri="{FF2B5EF4-FFF2-40B4-BE49-F238E27FC236}">
                <a16:creationId xmlns:a16="http://schemas.microsoft.com/office/drawing/2014/main" id="{FFA9B2A8-21D6-4D28-81C1-D239938A1566}"/>
              </a:ext>
            </a:extLst>
          </p:cNvPr>
          <p:cNvGrpSpPr>
            <a:grpSpLocks/>
          </p:cNvGrpSpPr>
          <p:nvPr/>
        </p:nvGrpSpPr>
        <p:grpSpPr bwMode="auto">
          <a:xfrm>
            <a:off x="5481638" y="1480033"/>
            <a:ext cx="3624263" cy="2409825"/>
            <a:chOff x="2784" y="929"/>
            <a:chExt cx="2283" cy="1518"/>
          </a:xfrm>
        </p:grpSpPr>
        <p:sp>
          <p:nvSpPr>
            <p:cNvPr id="68" name="Text Box 19">
              <a:extLst>
                <a:ext uri="{FF2B5EF4-FFF2-40B4-BE49-F238E27FC236}">
                  <a16:creationId xmlns:a16="http://schemas.microsoft.com/office/drawing/2014/main" id="{165F5B39-5743-4534-813D-F62AAF26843F}"/>
                </a:ext>
              </a:extLst>
            </p:cNvPr>
            <p:cNvSpPr txBox="1">
              <a:spLocks noChangeArrowheads="1"/>
            </p:cNvSpPr>
            <p:nvPr/>
          </p:nvSpPr>
          <p:spPr bwMode="auto">
            <a:xfrm>
              <a:off x="4069" y="929"/>
              <a:ext cx="99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dirty="0">
                  <a:latin typeface="+mn-lt"/>
                </a:rPr>
                <a:t>Pick seeds</a:t>
              </a:r>
            </a:p>
          </p:txBody>
        </p:sp>
        <p:sp>
          <p:nvSpPr>
            <p:cNvPr id="69" name="Oval 20">
              <a:extLst>
                <a:ext uri="{FF2B5EF4-FFF2-40B4-BE49-F238E27FC236}">
                  <a16:creationId xmlns:a16="http://schemas.microsoft.com/office/drawing/2014/main" id="{EFAF81E1-9DB0-43AF-A08E-A7F60ADFA3AF}"/>
                </a:ext>
              </a:extLst>
            </p:cNvPr>
            <p:cNvSpPr>
              <a:spLocks noChangeArrowheads="1"/>
            </p:cNvSpPr>
            <p:nvPr/>
          </p:nvSpPr>
          <p:spPr bwMode="auto">
            <a:xfrm>
              <a:off x="3024" y="240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70" name="Oval 21">
              <a:extLst>
                <a:ext uri="{FF2B5EF4-FFF2-40B4-BE49-F238E27FC236}">
                  <a16:creationId xmlns:a16="http://schemas.microsoft.com/office/drawing/2014/main" id="{3CC5EE79-C83B-4A21-BB53-72A71CE71078}"/>
                </a:ext>
              </a:extLst>
            </p:cNvPr>
            <p:cNvSpPr>
              <a:spLocks noChangeArrowheads="1"/>
            </p:cNvSpPr>
            <p:nvPr/>
          </p:nvSpPr>
          <p:spPr bwMode="auto">
            <a:xfrm>
              <a:off x="2784" y="216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grpSp>
      <p:grpSp>
        <p:nvGrpSpPr>
          <p:cNvPr id="71" name="Group 22">
            <a:extLst>
              <a:ext uri="{FF2B5EF4-FFF2-40B4-BE49-F238E27FC236}">
                <a16:creationId xmlns:a16="http://schemas.microsoft.com/office/drawing/2014/main" id="{5E7FCB1D-F46C-42C0-915D-C69E639B6958}"/>
              </a:ext>
            </a:extLst>
          </p:cNvPr>
          <p:cNvGrpSpPr>
            <a:grpSpLocks/>
          </p:cNvGrpSpPr>
          <p:nvPr/>
        </p:nvGrpSpPr>
        <p:grpSpPr bwMode="auto">
          <a:xfrm>
            <a:off x="2662237" y="1937233"/>
            <a:ext cx="7251700" cy="2638425"/>
            <a:chOff x="1008" y="1217"/>
            <a:chExt cx="4568" cy="1662"/>
          </a:xfrm>
        </p:grpSpPr>
        <p:sp>
          <p:nvSpPr>
            <p:cNvPr id="72" name="Oval 23">
              <a:extLst>
                <a:ext uri="{FF2B5EF4-FFF2-40B4-BE49-F238E27FC236}">
                  <a16:creationId xmlns:a16="http://schemas.microsoft.com/office/drawing/2014/main" id="{03292EF4-CB48-47CB-A069-EC3B7CF473C9}"/>
                </a:ext>
              </a:extLst>
            </p:cNvPr>
            <p:cNvSpPr>
              <a:spLocks noChangeArrowheads="1"/>
            </p:cNvSpPr>
            <p:nvPr/>
          </p:nvSpPr>
          <p:spPr bwMode="auto">
            <a:xfrm>
              <a:off x="2688" y="259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73" name="Oval 24">
              <a:extLst>
                <a:ext uri="{FF2B5EF4-FFF2-40B4-BE49-F238E27FC236}">
                  <a16:creationId xmlns:a16="http://schemas.microsoft.com/office/drawing/2014/main" id="{319497B8-9F36-48D5-BBD3-E6FD6B4F43BF}"/>
                </a:ext>
              </a:extLst>
            </p:cNvPr>
            <p:cNvSpPr>
              <a:spLocks noChangeArrowheads="1"/>
            </p:cNvSpPr>
            <p:nvPr/>
          </p:nvSpPr>
          <p:spPr bwMode="auto">
            <a:xfrm>
              <a:off x="2448" y="216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74" name="Oval 25">
              <a:extLst>
                <a:ext uri="{FF2B5EF4-FFF2-40B4-BE49-F238E27FC236}">
                  <a16:creationId xmlns:a16="http://schemas.microsoft.com/office/drawing/2014/main" id="{B345B893-068E-4A4B-9368-7F442F8FB94C}"/>
                </a:ext>
              </a:extLst>
            </p:cNvPr>
            <p:cNvSpPr>
              <a:spLocks noChangeArrowheads="1"/>
            </p:cNvSpPr>
            <p:nvPr/>
          </p:nvSpPr>
          <p:spPr bwMode="auto">
            <a:xfrm>
              <a:off x="3456" y="187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75" name="Oval 26">
              <a:extLst>
                <a:ext uri="{FF2B5EF4-FFF2-40B4-BE49-F238E27FC236}">
                  <a16:creationId xmlns:a16="http://schemas.microsoft.com/office/drawing/2014/main" id="{DE4512F2-C873-4466-BF89-4EA21BA4021C}"/>
                </a:ext>
              </a:extLst>
            </p:cNvPr>
            <p:cNvSpPr>
              <a:spLocks noChangeArrowheads="1"/>
            </p:cNvSpPr>
            <p:nvPr/>
          </p:nvSpPr>
          <p:spPr bwMode="auto">
            <a:xfrm>
              <a:off x="1008" y="187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76" name="Oval 27">
              <a:extLst>
                <a:ext uri="{FF2B5EF4-FFF2-40B4-BE49-F238E27FC236}">
                  <a16:creationId xmlns:a16="http://schemas.microsoft.com/office/drawing/2014/main" id="{DA81D8AF-8DAC-4C63-BA3D-3FD26C1ECD85}"/>
                </a:ext>
              </a:extLst>
            </p:cNvPr>
            <p:cNvSpPr>
              <a:spLocks noChangeArrowheads="1"/>
            </p:cNvSpPr>
            <p:nvPr/>
          </p:nvSpPr>
          <p:spPr bwMode="auto">
            <a:xfrm>
              <a:off x="1200" y="211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77" name="Oval 28">
              <a:extLst>
                <a:ext uri="{FF2B5EF4-FFF2-40B4-BE49-F238E27FC236}">
                  <a16:creationId xmlns:a16="http://schemas.microsoft.com/office/drawing/2014/main" id="{8F851DAB-1D16-4672-8536-B2CAA4C61617}"/>
                </a:ext>
              </a:extLst>
            </p:cNvPr>
            <p:cNvSpPr>
              <a:spLocks noChangeArrowheads="1"/>
            </p:cNvSpPr>
            <p:nvPr/>
          </p:nvSpPr>
          <p:spPr bwMode="auto">
            <a:xfrm>
              <a:off x="1488" y="2208"/>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78" name="Oval 29">
              <a:extLst>
                <a:ext uri="{FF2B5EF4-FFF2-40B4-BE49-F238E27FC236}">
                  <a16:creationId xmlns:a16="http://schemas.microsoft.com/office/drawing/2014/main" id="{FB58BB36-FE51-4A7F-858F-2309C4864B1C}"/>
                </a:ext>
              </a:extLst>
            </p:cNvPr>
            <p:cNvSpPr>
              <a:spLocks noChangeArrowheads="1"/>
            </p:cNvSpPr>
            <p:nvPr/>
          </p:nvSpPr>
          <p:spPr bwMode="auto">
            <a:xfrm>
              <a:off x="1344" y="240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79" name="Oval 30">
              <a:extLst>
                <a:ext uri="{FF2B5EF4-FFF2-40B4-BE49-F238E27FC236}">
                  <a16:creationId xmlns:a16="http://schemas.microsoft.com/office/drawing/2014/main" id="{D9529C82-4EE6-4961-932D-CE3192A5A47E}"/>
                </a:ext>
              </a:extLst>
            </p:cNvPr>
            <p:cNvSpPr>
              <a:spLocks noChangeArrowheads="1"/>
            </p:cNvSpPr>
            <p:nvPr/>
          </p:nvSpPr>
          <p:spPr bwMode="auto">
            <a:xfrm>
              <a:off x="3408" y="211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80" name="Oval 31">
              <a:extLst>
                <a:ext uri="{FF2B5EF4-FFF2-40B4-BE49-F238E27FC236}">
                  <a16:creationId xmlns:a16="http://schemas.microsoft.com/office/drawing/2014/main" id="{876EF92F-CB60-4A2C-97F4-AF224086B72C}"/>
                </a:ext>
              </a:extLst>
            </p:cNvPr>
            <p:cNvSpPr>
              <a:spLocks noChangeArrowheads="1"/>
            </p:cNvSpPr>
            <p:nvPr/>
          </p:nvSpPr>
          <p:spPr bwMode="auto">
            <a:xfrm>
              <a:off x="1488" y="283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81" name="Oval 32">
              <a:extLst>
                <a:ext uri="{FF2B5EF4-FFF2-40B4-BE49-F238E27FC236}">
                  <a16:creationId xmlns:a16="http://schemas.microsoft.com/office/drawing/2014/main" id="{5E139AF3-7E48-4D5D-8E1C-B58274A7BE69}"/>
                </a:ext>
              </a:extLst>
            </p:cNvPr>
            <p:cNvSpPr>
              <a:spLocks noChangeArrowheads="1"/>
            </p:cNvSpPr>
            <p:nvPr/>
          </p:nvSpPr>
          <p:spPr bwMode="auto">
            <a:xfrm>
              <a:off x="1056" y="264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82" name="Text Box 33">
              <a:extLst>
                <a:ext uri="{FF2B5EF4-FFF2-40B4-BE49-F238E27FC236}">
                  <a16:creationId xmlns:a16="http://schemas.microsoft.com/office/drawing/2014/main" id="{006B5642-075F-4221-B641-212165857DCB}"/>
                </a:ext>
              </a:extLst>
            </p:cNvPr>
            <p:cNvSpPr txBox="1">
              <a:spLocks noChangeArrowheads="1"/>
            </p:cNvSpPr>
            <p:nvPr/>
          </p:nvSpPr>
          <p:spPr bwMode="auto">
            <a:xfrm>
              <a:off x="3995" y="1217"/>
              <a:ext cx="158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dirty="0">
                  <a:latin typeface="+mn-lt"/>
                </a:rPr>
                <a:t>Reassign clusters</a:t>
              </a:r>
            </a:p>
          </p:txBody>
        </p:sp>
      </p:grpSp>
      <p:grpSp>
        <p:nvGrpSpPr>
          <p:cNvPr id="83" name="Group 34">
            <a:extLst>
              <a:ext uri="{FF2B5EF4-FFF2-40B4-BE49-F238E27FC236}">
                <a16:creationId xmlns:a16="http://schemas.microsoft.com/office/drawing/2014/main" id="{9B5552F3-4268-423B-B5B3-ED0A67677537}"/>
              </a:ext>
            </a:extLst>
          </p:cNvPr>
          <p:cNvGrpSpPr>
            <a:grpSpLocks/>
          </p:cNvGrpSpPr>
          <p:nvPr/>
        </p:nvGrpSpPr>
        <p:grpSpPr bwMode="auto">
          <a:xfrm>
            <a:off x="3652837" y="2394433"/>
            <a:ext cx="6481763" cy="1589087"/>
            <a:chOff x="1632" y="1505"/>
            <a:chExt cx="4083" cy="1001"/>
          </a:xfrm>
        </p:grpSpPr>
        <p:sp>
          <p:nvSpPr>
            <p:cNvPr id="84" name="Text Box 35">
              <a:extLst>
                <a:ext uri="{FF2B5EF4-FFF2-40B4-BE49-F238E27FC236}">
                  <a16:creationId xmlns:a16="http://schemas.microsoft.com/office/drawing/2014/main" id="{AECD6836-8C20-4D55-BCC7-7BBCDBB70807}"/>
                </a:ext>
              </a:extLst>
            </p:cNvPr>
            <p:cNvSpPr txBox="1">
              <a:spLocks noChangeArrowheads="1"/>
            </p:cNvSpPr>
            <p:nvPr/>
          </p:nvSpPr>
          <p:spPr bwMode="auto">
            <a:xfrm>
              <a:off x="3998" y="1505"/>
              <a:ext cx="171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dirty="0">
                  <a:latin typeface="+mn-lt"/>
                </a:rPr>
                <a:t>Compute centroids</a:t>
              </a:r>
            </a:p>
          </p:txBody>
        </p:sp>
        <p:sp>
          <p:nvSpPr>
            <p:cNvPr id="85" name="Text Box 36">
              <a:extLst>
                <a:ext uri="{FF2B5EF4-FFF2-40B4-BE49-F238E27FC236}">
                  <a16:creationId xmlns:a16="http://schemas.microsoft.com/office/drawing/2014/main" id="{BDC8AF90-67D2-450D-AB20-CB501E11557B}"/>
                </a:ext>
              </a:extLst>
            </p:cNvPr>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sz="2000">
                  <a:solidFill>
                    <a:srgbClr val="FF0000"/>
                  </a:solidFill>
                  <a:latin typeface="Times New Roman" charset="0"/>
                </a:rPr>
                <a:t>x</a:t>
              </a:r>
            </a:p>
          </p:txBody>
        </p:sp>
        <p:sp>
          <p:nvSpPr>
            <p:cNvPr id="86" name="Text Box 37">
              <a:extLst>
                <a:ext uri="{FF2B5EF4-FFF2-40B4-BE49-F238E27FC236}">
                  <a16:creationId xmlns:a16="http://schemas.microsoft.com/office/drawing/2014/main" id="{A2246B54-D2B6-4C67-9CC7-CF18A5934434}"/>
                </a:ext>
              </a:extLst>
            </p:cNvPr>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sz="2000">
                  <a:solidFill>
                    <a:schemeClr val="tx2"/>
                  </a:solidFill>
                  <a:latin typeface="Times New Roman" charset="0"/>
                </a:rPr>
                <a:t>x</a:t>
              </a:r>
            </a:p>
          </p:txBody>
        </p:sp>
      </p:grpSp>
      <p:grpSp>
        <p:nvGrpSpPr>
          <p:cNvPr id="87" name="Group 38">
            <a:extLst>
              <a:ext uri="{FF2B5EF4-FFF2-40B4-BE49-F238E27FC236}">
                <a16:creationId xmlns:a16="http://schemas.microsoft.com/office/drawing/2014/main" id="{C9ACE382-2C5B-463D-B480-3CDA84A14C1B}"/>
              </a:ext>
            </a:extLst>
          </p:cNvPr>
          <p:cNvGrpSpPr>
            <a:grpSpLocks/>
          </p:cNvGrpSpPr>
          <p:nvPr/>
        </p:nvGrpSpPr>
        <p:grpSpPr bwMode="auto">
          <a:xfrm>
            <a:off x="4948237" y="2851633"/>
            <a:ext cx="5014913" cy="657225"/>
            <a:chOff x="2448" y="1793"/>
            <a:chExt cx="3159" cy="414"/>
          </a:xfrm>
        </p:grpSpPr>
        <p:sp>
          <p:nvSpPr>
            <p:cNvPr id="88" name="Oval 39">
              <a:extLst>
                <a:ext uri="{FF2B5EF4-FFF2-40B4-BE49-F238E27FC236}">
                  <a16:creationId xmlns:a16="http://schemas.microsoft.com/office/drawing/2014/main" id="{924BE7C5-B00E-438E-AA65-5C739CD56AFB}"/>
                </a:ext>
              </a:extLst>
            </p:cNvPr>
            <p:cNvSpPr>
              <a:spLocks noChangeArrowheads="1"/>
            </p:cNvSpPr>
            <p:nvPr/>
          </p:nvSpPr>
          <p:spPr bwMode="auto">
            <a:xfrm>
              <a:off x="2784" y="216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89" name="Oval 40">
              <a:extLst>
                <a:ext uri="{FF2B5EF4-FFF2-40B4-BE49-F238E27FC236}">
                  <a16:creationId xmlns:a16="http://schemas.microsoft.com/office/drawing/2014/main" id="{75D8E566-9B2B-4D39-B8A0-D5082247AC44}"/>
                </a:ext>
              </a:extLst>
            </p:cNvPr>
            <p:cNvSpPr>
              <a:spLocks noChangeArrowheads="1"/>
            </p:cNvSpPr>
            <p:nvPr/>
          </p:nvSpPr>
          <p:spPr bwMode="auto">
            <a:xfrm>
              <a:off x="3456" y="187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90" name="Oval 41">
              <a:extLst>
                <a:ext uri="{FF2B5EF4-FFF2-40B4-BE49-F238E27FC236}">
                  <a16:creationId xmlns:a16="http://schemas.microsoft.com/office/drawing/2014/main" id="{103C97CC-F8CB-47EC-8039-A32DC2CA1B37}"/>
                </a:ext>
              </a:extLst>
            </p:cNvPr>
            <p:cNvSpPr>
              <a:spLocks noChangeArrowheads="1"/>
            </p:cNvSpPr>
            <p:nvPr/>
          </p:nvSpPr>
          <p:spPr bwMode="auto">
            <a:xfrm>
              <a:off x="2448" y="216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endParaRPr lang="x-none" altLang="x-none"/>
            </a:p>
          </p:txBody>
        </p:sp>
        <p:sp>
          <p:nvSpPr>
            <p:cNvPr id="91" name="Text Box 42">
              <a:extLst>
                <a:ext uri="{FF2B5EF4-FFF2-40B4-BE49-F238E27FC236}">
                  <a16:creationId xmlns:a16="http://schemas.microsoft.com/office/drawing/2014/main" id="{87704464-BE8D-4B2D-9BDF-E27A78371633}"/>
                </a:ext>
              </a:extLst>
            </p:cNvPr>
            <p:cNvSpPr txBox="1">
              <a:spLocks noChangeArrowheads="1"/>
            </p:cNvSpPr>
            <p:nvPr/>
          </p:nvSpPr>
          <p:spPr bwMode="auto">
            <a:xfrm>
              <a:off x="4026" y="1793"/>
              <a:ext cx="158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dirty="0">
                  <a:latin typeface="+mn-lt"/>
                </a:rPr>
                <a:t>Reassign clusters</a:t>
              </a:r>
            </a:p>
          </p:txBody>
        </p:sp>
      </p:grpSp>
      <p:grpSp>
        <p:nvGrpSpPr>
          <p:cNvPr id="92" name="Group 43">
            <a:extLst>
              <a:ext uri="{FF2B5EF4-FFF2-40B4-BE49-F238E27FC236}">
                <a16:creationId xmlns:a16="http://schemas.microsoft.com/office/drawing/2014/main" id="{A186DABC-E596-4837-8889-A9AAFA37752B}"/>
              </a:ext>
            </a:extLst>
          </p:cNvPr>
          <p:cNvGrpSpPr>
            <a:grpSpLocks/>
          </p:cNvGrpSpPr>
          <p:nvPr/>
        </p:nvGrpSpPr>
        <p:grpSpPr bwMode="auto">
          <a:xfrm>
            <a:off x="2967037" y="3281845"/>
            <a:ext cx="7167563" cy="701675"/>
            <a:chOff x="1200" y="2064"/>
            <a:chExt cx="4515" cy="442"/>
          </a:xfrm>
        </p:grpSpPr>
        <p:sp>
          <p:nvSpPr>
            <p:cNvPr id="93" name="Text Box 44">
              <a:extLst>
                <a:ext uri="{FF2B5EF4-FFF2-40B4-BE49-F238E27FC236}">
                  <a16:creationId xmlns:a16="http://schemas.microsoft.com/office/drawing/2014/main" id="{EE29ED75-E182-44DA-9FA9-5AA9B6ABF323}"/>
                </a:ext>
              </a:extLst>
            </p:cNvPr>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sz="2000">
                  <a:solidFill>
                    <a:schemeClr val="bg1"/>
                  </a:solidFill>
                  <a:latin typeface="Times New Roman" charset="0"/>
                </a:rPr>
                <a:t>x</a:t>
              </a:r>
            </a:p>
          </p:txBody>
        </p:sp>
        <p:sp>
          <p:nvSpPr>
            <p:cNvPr id="94" name="Text Box 45">
              <a:extLst>
                <a:ext uri="{FF2B5EF4-FFF2-40B4-BE49-F238E27FC236}">
                  <a16:creationId xmlns:a16="http://schemas.microsoft.com/office/drawing/2014/main" id="{FE0DB227-CC9C-4AE3-92B3-FB50CC748B1E}"/>
                </a:ext>
              </a:extLst>
            </p:cNvPr>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sz="2000">
                  <a:solidFill>
                    <a:schemeClr val="bg1"/>
                  </a:solidFill>
                  <a:latin typeface="Times New Roman" charset="0"/>
                </a:rPr>
                <a:t>x</a:t>
              </a:r>
            </a:p>
          </p:txBody>
        </p:sp>
        <p:sp>
          <p:nvSpPr>
            <p:cNvPr id="95" name="Text Box 46">
              <a:extLst>
                <a:ext uri="{FF2B5EF4-FFF2-40B4-BE49-F238E27FC236}">
                  <a16:creationId xmlns:a16="http://schemas.microsoft.com/office/drawing/2014/main" id="{CEAB5597-36E5-43D6-8169-E1BA9B3DB5EC}"/>
                </a:ext>
              </a:extLst>
            </p:cNvPr>
            <p:cNvSpPr txBox="1">
              <a:spLocks noChangeArrowheads="1"/>
            </p:cNvSpPr>
            <p:nvPr/>
          </p:nvSpPr>
          <p:spPr bwMode="auto">
            <a:xfrm>
              <a:off x="2880" y="2112"/>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sz="2000" dirty="0">
                  <a:solidFill>
                    <a:schemeClr val="tx2"/>
                  </a:solidFill>
                  <a:latin typeface="Times New Roman" charset="0"/>
                </a:rPr>
                <a:t>x</a:t>
              </a:r>
            </a:p>
          </p:txBody>
        </p:sp>
        <p:sp>
          <p:nvSpPr>
            <p:cNvPr id="96" name="Text Box 47">
              <a:extLst>
                <a:ext uri="{FF2B5EF4-FFF2-40B4-BE49-F238E27FC236}">
                  <a16:creationId xmlns:a16="http://schemas.microsoft.com/office/drawing/2014/main" id="{EB54B55B-DE0B-4726-8AEA-8876CCD2F4CA}"/>
                </a:ext>
              </a:extLst>
            </p:cNvPr>
            <p:cNvSpPr txBox="1">
              <a:spLocks noChangeArrowheads="1"/>
            </p:cNvSpPr>
            <p:nvPr/>
          </p:nvSpPr>
          <p:spPr bwMode="auto">
            <a:xfrm>
              <a:off x="1200" y="2160"/>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sz="2000" dirty="0">
                  <a:solidFill>
                    <a:srgbClr val="FF0000"/>
                  </a:solidFill>
                  <a:latin typeface="Times New Roman" charset="0"/>
                </a:rPr>
                <a:t>x</a:t>
              </a:r>
            </a:p>
          </p:txBody>
        </p:sp>
        <p:sp>
          <p:nvSpPr>
            <p:cNvPr id="97" name="Text Box 48">
              <a:extLst>
                <a:ext uri="{FF2B5EF4-FFF2-40B4-BE49-F238E27FC236}">
                  <a16:creationId xmlns:a16="http://schemas.microsoft.com/office/drawing/2014/main" id="{8E728489-C500-4C97-87BA-300B0354AE5F}"/>
                </a:ext>
              </a:extLst>
            </p:cNvPr>
            <p:cNvSpPr txBox="1">
              <a:spLocks noChangeArrowheads="1"/>
            </p:cNvSpPr>
            <p:nvPr/>
          </p:nvSpPr>
          <p:spPr bwMode="auto">
            <a:xfrm>
              <a:off x="3998" y="2081"/>
              <a:ext cx="171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dirty="0">
                  <a:latin typeface="+mn-lt"/>
                </a:rPr>
                <a:t>Compute centroids</a:t>
              </a:r>
            </a:p>
          </p:txBody>
        </p:sp>
      </p:grpSp>
      <p:sp>
        <p:nvSpPr>
          <p:cNvPr id="98" name="Text Box 49">
            <a:extLst>
              <a:ext uri="{FF2B5EF4-FFF2-40B4-BE49-F238E27FC236}">
                <a16:creationId xmlns:a16="http://schemas.microsoft.com/office/drawing/2014/main" id="{D42137E4-A503-44A2-8676-F6677F47DC9F}"/>
              </a:ext>
            </a:extLst>
          </p:cNvPr>
          <p:cNvSpPr txBox="1">
            <a:spLocks noChangeArrowheads="1"/>
          </p:cNvSpPr>
          <p:nvPr/>
        </p:nvSpPr>
        <p:spPr bwMode="auto">
          <a:xfrm>
            <a:off x="7691437" y="3766033"/>
            <a:ext cx="2510152"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eaLnBrk="1" hangingPunct="1"/>
            <a:r>
              <a:rPr lang="en-US" altLang="x-none" dirty="0">
                <a:latin typeface="+mn-lt"/>
              </a:rPr>
              <a:t>Reassign clusters</a:t>
            </a:r>
          </a:p>
        </p:txBody>
      </p:sp>
      <p:sp>
        <p:nvSpPr>
          <p:cNvPr id="99" name="Text Box 50">
            <a:extLst>
              <a:ext uri="{FF2B5EF4-FFF2-40B4-BE49-F238E27FC236}">
                <a16:creationId xmlns:a16="http://schemas.microsoft.com/office/drawing/2014/main" id="{0A51386F-D75B-47AB-888F-093A264F7070}"/>
              </a:ext>
            </a:extLst>
          </p:cNvPr>
          <p:cNvSpPr txBox="1">
            <a:spLocks noChangeArrowheads="1"/>
          </p:cNvSpPr>
          <p:nvPr/>
        </p:nvSpPr>
        <p:spPr bwMode="auto">
          <a:xfrm>
            <a:off x="7517769" y="4299433"/>
            <a:ext cx="1728463"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pPr algn="ctr" eaLnBrk="1" hangingPunct="1"/>
            <a:r>
              <a:rPr lang="en-US" altLang="x-none">
                <a:solidFill>
                  <a:srgbClr val="FF0000"/>
                </a:solidFill>
                <a:latin typeface="+mn-lt"/>
              </a:rPr>
              <a:t>Converged!</a:t>
            </a:r>
          </a:p>
        </p:txBody>
      </p:sp>
      <p:sp>
        <p:nvSpPr>
          <p:cNvPr id="3" name="Slide Number Placeholder 2">
            <a:extLst>
              <a:ext uri="{FF2B5EF4-FFF2-40B4-BE49-F238E27FC236}">
                <a16:creationId xmlns:a16="http://schemas.microsoft.com/office/drawing/2014/main" id="{DC6F892F-C69B-DC46-83E4-A5338BEBBE4B}"/>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spTree>
    <p:extLst>
      <p:ext uri="{BB962C8B-B14F-4D97-AF65-F5344CB8AC3E}">
        <p14:creationId xmlns:p14="http://schemas.microsoft.com/office/powerpoint/2010/main" val="91168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utoUpdateAnimBg="0"/>
      <p:bldP spid="99"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ea typeface="ＭＳ Ｐゴシック" charset="-128"/>
              </a:rPr>
              <a:t>K</a:t>
            </a:r>
            <a:r>
              <a:rPr lang="en-US" altLang="zh-CN" dirty="0">
                <a:ea typeface="ＭＳ Ｐゴシック" charset="-128"/>
              </a:rPr>
              <a:t>-</a:t>
            </a:r>
            <a:r>
              <a:rPr lang="en-US" altLang="x-none" dirty="0">
                <a:ea typeface="ＭＳ Ｐゴシック" charset="-128"/>
              </a:rPr>
              <a:t>Means </a:t>
            </a:r>
            <a:r>
              <a:rPr lang="en-US" altLang="zh-CN" dirty="0">
                <a:ea typeface="ＭＳ Ｐゴシック" charset="-128"/>
              </a:rPr>
              <a:t>-</a:t>
            </a:r>
            <a:r>
              <a:rPr lang="zh-CN" altLang="en-US" dirty="0">
                <a:ea typeface="ＭＳ Ｐゴシック" charset="-128"/>
              </a:rPr>
              <a:t> </a:t>
            </a:r>
            <a:r>
              <a:rPr lang="en-US" altLang="x-none" dirty="0">
                <a:ea typeface="ＭＳ Ｐゴシック" charset="-128"/>
              </a:rPr>
              <a:t>Seed Choice</a:t>
            </a:r>
            <a:endParaRPr lang="en-US" dirty="0"/>
          </a:p>
        </p:txBody>
      </p:sp>
      <p:sp>
        <p:nvSpPr>
          <p:cNvPr id="3" name="Rectangle 3"/>
          <p:cNvSpPr txBox="1">
            <a:spLocks noChangeArrowheads="1"/>
          </p:cNvSpPr>
          <p:nvPr/>
        </p:nvSpPr>
        <p:spPr>
          <a:xfrm>
            <a:off x="506776" y="1557339"/>
            <a:ext cx="7093147" cy="4722276"/>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US" altLang="x-none" dirty="0">
                <a:ea typeface="ＭＳ Ｐゴシック" charset="-128"/>
              </a:rPr>
              <a:t>Results can vary based on random seed selection.</a:t>
            </a:r>
          </a:p>
          <a:p>
            <a:pPr>
              <a:spcAft>
                <a:spcPts val="1800"/>
              </a:spcAft>
            </a:pPr>
            <a:r>
              <a:rPr lang="en-US" altLang="x-none" dirty="0">
                <a:ea typeface="ＭＳ Ｐゴシック" charset="-128"/>
              </a:rPr>
              <a:t>Some seeds can result in poor convergence rate, or convergence to sub-optimal clusters.</a:t>
            </a:r>
          </a:p>
          <a:p>
            <a:pPr lvl="1">
              <a:spcAft>
                <a:spcPts val="1800"/>
              </a:spcAft>
            </a:pPr>
            <a:r>
              <a:rPr lang="en-US" altLang="x-none" dirty="0">
                <a:ea typeface="ＭＳ Ｐゴシック" charset="-128"/>
              </a:rPr>
              <a:t>Select good seeds using a heuristic (e.g., doc least similar to any existing mean)</a:t>
            </a:r>
          </a:p>
          <a:p>
            <a:pPr lvl="1">
              <a:spcAft>
                <a:spcPts val="1800"/>
              </a:spcAft>
            </a:pPr>
            <a:r>
              <a:rPr lang="en-US" altLang="x-none" b="1" dirty="0">
                <a:solidFill>
                  <a:srgbClr val="00B050"/>
                </a:solidFill>
                <a:ea typeface="ＭＳ Ｐゴシック" charset="-128"/>
              </a:rPr>
              <a:t>Try out multiple starting points</a:t>
            </a:r>
          </a:p>
          <a:p>
            <a:pPr lvl="1">
              <a:spcAft>
                <a:spcPts val="1800"/>
              </a:spcAft>
            </a:pPr>
            <a:r>
              <a:rPr lang="en-US" altLang="x-none" dirty="0">
                <a:ea typeface="ＭＳ Ｐゴシック" charset="-128"/>
              </a:rPr>
              <a:t>Initialize with the results of another method.</a:t>
            </a:r>
          </a:p>
          <a:p>
            <a:pPr eaLnBrk="1" hangingPunct="1">
              <a:spcAft>
                <a:spcPts val="1800"/>
              </a:spcAft>
            </a:pPr>
            <a:endParaRPr lang="en-US" altLang="x-none" sz="2400" dirty="0">
              <a:ea typeface="ＭＳ Ｐゴシック" charset="-128"/>
            </a:endParaRPr>
          </a:p>
        </p:txBody>
      </p:sp>
      <p:sp>
        <p:nvSpPr>
          <p:cNvPr id="5" name="Text Box 5"/>
          <p:cNvSpPr txBox="1">
            <a:spLocks noChangeArrowheads="1"/>
          </p:cNvSpPr>
          <p:nvPr/>
        </p:nvSpPr>
        <p:spPr bwMode="auto">
          <a:xfrm>
            <a:off x="8405565" y="3944472"/>
            <a:ext cx="2756079" cy="2031325"/>
          </a:xfrm>
          <a:prstGeom prst="rect">
            <a:avLst/>
          </a:prstGeom>
          <a:noFill/>
          <a:ln>
            <a:noFill/>
          </a:ln>
        </p:spPr>
        <p:txBody>
          <a:bodyPr wrap="square">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r>
              <a:rPr lang="en-US" altLang="x-none" sz="1800" dirty="0">
                <a:latin typeface="+mn-lt"/>
              </a:rPr>
              <a:t>In the above, if you start</a:t>
            </a:r>
          </a:p>
          <a:p>
            <a:r>
              <a:rPr lang="en-US" altLang="x-none" sz="1800" dirty="0">
                <a:latin typeface="+mn-lt"/>
              </a:rPr>
              <a:t>with B and E as centroids</a:t>
            </a:r>
          </a:p>
          <a:p>
            <a:r>
              <a:rPr lang="en-US" altLang="x-none" sz="1800" dirty="0">
                <a:latin typeface="+mn-lt"/>
              </a:rPr>
              <a:t>you converge to {A,B,C}</a:t>
            </a:r>
          </a:p>
          <a:p>
            <a:r>
              <a:rPr lang="en-US" altLang="x-none" sz="1800" dirty="0">
                <a:latin typeface="+mn-lt"/>
              </a:rPr>
              <a:t>and {D,E,F}</a:t>
            </a:r>
          </a:p>
          <a:p>
            <a:r>
              <a:rPr lang="en-US" altLang="x-none" sz="1800" dirty="0">
                <a:latin typeface="+mn-lt"/>
              </a:rPr>
              <a:t>If you start with D and F</a:t>
            </a:r>
          </a:p>
          <a:p>
            <a:r>
              <a:rPr lang="en-US" altLang="x-none" sz="1800" dirty="0">
                <a:latin typeface="+mn-lt"/>
              </a:rPr>
              <a:t>you converge to </a:t>
            </a:r>
          </a:p>
          <a:p>
            <a:r>
              <a:rPr lang="en-US" altLang="x-none" sz="1800" dirty="0">
                <a:latin typeface="+mn-lt"/>
              </a:rPr>
              <a:t>{A,B,D,E} {C,F}</a:t>
            </a:r>
          </a:p>
        </p:txBody>
      </p:sp>
      <p:sp>
        <p:nvSpPr>
          <p:cNvPr id="6" name="Text Box 6"/>
          <p:cNvSpPr txBox="1">
            <a:spLocks noChangeArrowheads="1"/>
          </p:cNvSpPr>
          <p:nvPr/>
        </p:nvSpPr>
        <p:spPr bwMode="auto">
          <a:xfrm>
            <a:off x="8405565" y="1536654"/>
            <a:ext cx="2319994" cy="707886"/>
          </a:xfrm>
          <a:prstGeom prst="rect">
            <a:avLst/>
          </a:prstGeom>
          <a:noFill/>
          <a:ln>
            <a:noFill/>
          </a:ln>
        </p:spPr>
        <p:txBody>
          <a:bodyPr wrap="none">
            <a:spAutoFit/>
          </a:bodyPr>
          <a:lstStyle>
            <a:lvl1pPr eaLnBrk="0" hangingPunct="0">
              <a:defRPr sz="2400">
                <a:solidFill>
                  <a:schemeClr val="tx1"/>
                </a:solidFill>
                <a:latin typeface="Lucida Sans" charset="0"/>
                <a:ea typeface="ＭＳ Ｐゴシック" charset="-128"/>
              </a:defRPr>
            </a:lvl1pPr>
            <a:lvl2pPr marL="742950" indent="-285750" eaLnBrk="0" hangingPunct="0">
              <a:defRPr sz="2400">
                <a:solidFill>
                  <a:schemeClr val="tx1"/>
                </a:solidFill>
                <a:latin typeface="Lucida Sans" charset="0"/>
                <a:ea typeface="ＭＳ Ｐゴシック" charset="-128"/>
              </a:defRPr>
            </a:lvl2pPr>
            <a:lvl3pPr marL="1143000" indent="-228600" eaLnBrk="0" hangingPunct="0">
              <a:defRPr sz="2400">
                <a:solidFill>
                  <a:schemeClr val="tx1"/>
                </a:solidFill>
                <a:latin typeface="Lucida Sans" charset="0"/>
                <a:ea typeface="ＭＳ Ｐゴシック" charset="-128"/>
              </a:defRPr>
            </a:lvl3pPr>
            <a:lvl4pPr marL="1600200" indent="-228600" eaLnBrk="0" hangingPunct="0">
              <a:defRPr sz="2400">
                <a:solidFill>
                  <a:schemeClr val="tx1"/>
                </a:solidFill>
                <a:latin typeface="Lucida Sans" charset="0"/>
                <a:ea typeface="ＭＳ Ｐゴシック" charset="-128"/>
              </a:defRPr>
            </a:lvl4pPr>
            <a:lvl5pPr marL="2057400" indent="-228600" eaLnBrk="0" hangingPunct="0">
              <a:defRPr sz="2400">
                <a:solidFill>
                  <a:schemeClr val="tx1"/>
                </a:solidFill>
                <a:latin typeface="Lucida Sans" charset="0"/>
                <a:ea typeface="ＭＳ Ｐゴシック" charset="-128"/>
              </a:defRPr>
            </a:lvl5pPr>
            <a:lvl6pPr marL="2514600" indent="-228600" eaLnBrk="0" fontAlgn="base" hangingPunct="0">
              <a:spcBef>
                <a:spcPct val="0"/>
              </a:spcBef>
              <a:spcAft>
                <a:spcPct val="0"/>
              </a:spcAft>
              <a:defRPr sz="2400">
                <a:solidFill>
                  <a:schemeClr val="tx1"/>
                </a:solidFill>
                <a:latin typeface="Lucida Sans" charset="0"/>
                <a:ea typeface="ＭＳ Ｐゴシック" charset="-128"/>
              </a:defRPr>
            </a:lvl6pPr>
            <a:lvl7pPr marL="2971800" indent="-228600" eaLnBrk="0" fontAlgn="base" hangingPunct="0">
              <a:spcBef>
                <a:spcPct val="0"/>
              </a:spcBef>
              <a:spcAft>
                <a:spcPct val="0"/>
              </a:spcAft>
              <a:defRPr sz="2400">
                <a:solidFill>
                  <a:schemeClr val="tx1"/>
                </a:solidFill>
                <a:latin typeface="Lucida Sans" charset="0"/>
                <a:ea typeface="ＭＳ Ｐゴシック" charset="-128"/>
              </a:defRPr>
            </a:lvl7pPr>
            <a:lvl8pPr marL="3429000" indent="-228600" eaLnBrk="0" fontAlgn="base" hangingPunct="0">
              <a:spcBef>
                <a:spcPct val="0"/>
              </a:spcBef>
              <a:spcAft>
                <a:spcPct val="0"/>
              </a:spcAft>
              <a:defRPr sz="2400">
                <a:solidFill>
                  <a:schemeClr val="tx1"/>
                </a:solidFill>
                <a:latin typeface="Lucida Sans" charset="0"/>
                <a:ea typeface="ＭＳ Ｐゴシック" charset="-128"/>
              </a:defRPr>
            </a:lvl8pPr>
            <a:lvl9pPr marL="3886200" indent="-228600" eaLnBrk="0" fontAlgn="base" hangingPunct="0">
              <a:spcBef>
                <a:spcPct val="0"/>
              </a:spcBef>
              <a:spcAft>
                <a:spcPct val="0"/>
              </a:spcAft>
              <a:defRPr sz="2400">
                <a:solidFill>
                  <a:schemeClr val="tx1"/>
                </a:solidFill>
                <a:latin typeface="Lucida Sans" charset="0"/>
                <a:ea typeface="ＭＳ Ｐゴシック" charset="-128"/>
              </a:defRPr>
            </a:lvl9pPr>
          </a:lstStyle>
          <a:p>
            <a:r>
              <a:rPr lang="en-US" altLang="x-none" sz="2000" dirty="0">
                <a:latin typeface="+mn-lt"/>
              </a:rPr>
              <a:t>Example showing</a:t>
            </a:r>
          </a:p>
          <a:p>
            <a:r>
              <a:rPr lang="en-US" altLang="x-none" sz="2000" dirty="0">
                <a:latin typeface="+mn-lt"/>
              </a:rPr>
              <a:t>sensitivity to seeds</a:t>
            </a:r>
          </a:p>
        </p:txBody>
      </p:sp>
      <p:sp>
        <p:nvSpPr>
          <p:cNvPr id="8" name="椭圆 7">
            <a:extLst>
              <a:ext uri="{FF2B5EF4-FFF2-40B4-BE49-F238E27FC236}">
                <a16:creationId xmlns:a16="http://schemas.microsoft.com/office/drawing/2014/main" id="{05B7A19F-F93F-4080-9469-42BF9F89D087}"/>
              </a:ext>
            </a:extLst>
          </p:cNvPr>
          <p:cNvSpPr/>
          <p:nvPr/>
        </p:nvSpPr>
        <p:spPr>
          <a:xfrm>
            <a:off x="8405566" y="2789936"/>
            <a:ext cx="207962" cy="205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1586A5E-BA0A-4948-A793-EA28650F9CFA}"/>
              </a:ext>
            </a:extLst>
          </p:cNvPr>
          <p:cNvSpPr/>
          <p:nvPr/>
        </p:nvSpPr>
        <p:spPr>
          <a:xfrm>
            <a:off x="8915949" y="2789936"/>
            <a:ext cx="207962" cy="205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6396CCE7-2688-4E6D-83AB-CB17AF9E80CD}"/>
              </a:ext>
            </a:extLst>
          </p:cNvPr>
          <p:cNvSpPr/>
          <p:nvPr/>
        </p:nvSpPr>
        <p:spPr>
          <a:xfrm>
            <a:off x="8405566" y="3234437"/>
            <a:ext cx="207962" cy="205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ECB512B-25C3-463B-8FE7-88787C61B2C3}"/>
              </a:ext>
            </a:extLst>
          </p:cNvPr>
          <p:cNvSpPr/>
          <p:nvPr/>
        </p:nvSpPr>
        <p:spPr>
          <a:xfrm>
            <a:off x="8915949" y="3234437"/>
            <a:ext cx="207962" cy="205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73F7279-237E-41D4-8A28-20E5C058E0D7}"/>
              </a:ext>
            </a:extLst>
          </p:cNvPr>
          <p:cNvSpPr/>
          <p:nvPr/>
        </p:nvSpPr>
        <p:spPr>
          <a:xfrm>
            <a:off x="10366128" y="2789936"/>
            <a:ext cx="207962" cy="205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401C264-FB26-4091-81C0-D56AB29723F8}"/>
              </a:ext>
            </a:extLst>
          </p:cNvPr>
          <p:cNvSpPr/>
          <p:nvPr/>
        </p:nvSpPr>
        <p:spPr>
          <a:xfrm>
            <a:off x="10366128" y="3234437"/>
            <a:ext cx="207962" cy="205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4174760-D95A-4616-9AAB-E4231C759B69}"/>
              </a:ext>
            </a:extLst>
          </p:cNvPr>
          <p:cNvSpPr txBox="1"/>
          <p:nvPr/>
        </p:nvSpPr>
        <p:spPr>
          <a:xfrm>
            <a:off x="8357523" y="2484347"/>
            <a:ext cx="2353529" cy="369332"/>
          </a:xfrm>
          <a:prstGeom prst="rect">
            <a:avLst/>
          </a:prstGeom>
          <a:noFill/>
        </p:spPr>
        <p:txBody>
          <a:bodyPr wrap="none" rtlCol="0">
            <a:spAutoFit/>
          </a:bodyPr>
          <a:lstStyle/>
          <a:p>
            <a:r>
              <a:rPr lang="en-US" altLang="zh-CN" dirty="0"/>
              <a:t>A      B                     C</a:t>
            </a:r>
            <a:endParaRPr lang="zh-CN" altLang="en-US" dirty="0"/>
          </a:p>
        </p:txBody>
      </p:sp>
      <p:sp>
        <p:nvSpPr>
          <p:cNvPr id="15" name="文本框 14">
            <a:extLst>
              <a:ext uri="{FF2B5EF4-FFF2-40B4-BE49-F238E27FC236}">
                <a16:creationId xmlns:a16="http://schemas.microsoft.com/office/drawing/2014/main" id="{31DAAC9B-CB32-4162-A6C2-CE3361304121}"/>
              </a:ext>
            </a:extLst>
          </p:cNvPr>
          <p:cNvSpPr txBox="1"/>
          <p:nvPr/>
        </p:nvSpPr>
        <p:spPr>
          <a:xfrm>
            <a:off x="8357523" y="3357988"/>
            <a:ext cx="2257349" cy="369332"/>
          </a:xfrm>
          <a:prstGeom prst="rect">
            <a:avLst/>
          </a:prstGeom>
          <a:noFill/>
        </p:spPr>
        <p:txBody>
          <a:bodyPr wrap="none" rtlCol="0">
            <a:spAutoFit/>
          </a:bodyPr>
          <a:lstStyle/>
          <a:p>
            <a:r>
              <a:rPr lang="en-US" altLang="zh-CN" dirty="0"/>
              <a:t>D      E                     F</a:t>
            </a:r>
            <a:endParaRPr lang="zh-CN" altLang="en-US" dirty="0"/>
          </a:p>
        </p:txBody>
      </p:sp>
      <p:sp>
        <p:nvSpPr>
          <p:cNvPr id="4" name="Slide Number Placeholder 3">
            <a:extLst>
              <a:ext uri="{FF2B5EF4-FFF2-40B4-BE49-F238E27FC236}">
                <a16:creationId xmlns:a16="http://schemas.microsoft.com/office/drawing/2014/main" id="{98C0D20D-36E6-9343-BE3B-1FE83BBFAB2D}"/>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spTree>
    <p:extLst>
      <p:ext uri="{BB962C8B-B14F-4D97-AF65-F5344CB8AC3E}">
        <p14:creationId xmlns:p14="http://schemas.microsoft.com/office/powerpoint/2010/main" val="2818661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99D099-46BB-4A03-BF91-455CDF4728EC}"/>
              </a:ext>
            </a:extLst>
          </p:cNvPr>
          <p:cNvSpPr>
            <a:spLocks noGrp="1"/>
          </p:cNvSpPr>
          <p:nvPr>
            <p:ph type="title"/>
          </p:nvPr>
        </p:nvSpPr>
        <p:spPr/>
        <p:txBody>
          <a:bodyPr/>
          <a:lstStyle/>
          <a:p>
            <a:r>
              <a:rPr lang="en-US" altLang="x-none" dirty="0">
                <a:ea typeface="ＭＳ Ｐゴシック" charset="-128"/>
              </a:rPr>
              <a:t>K</a:t>
            </a:r>
            <a:r>
              <a:rPr lang="en-US" altLang="zh-CN" dirty="0">
                <a:ea typeface="ＭＳ Ｐゴシック" charset="-128"/>
              </a:rPr>
              <a:t>-</a:t>
            </a:r>
            <a:r>
              <a:rPr lang="en-US" altLang="x-none" dirty="0">
                <a:ea typeface="ＭＳ Ｐゴシック" charset="-128"/>
              </a:rPr>
              <a:t>Means </a:t>
            </a:r>
            <a:r>
              <a:rPr lang="en-US" altLang="zh-CN" dirty="0">
                <a:ea typeface="ＭＳ Ｐゴシック" charset="-128"/>
              </a:rPr>
              <a:t>-</a:t>
            </a:r>
            <a:r>
              <a:rPr lang="zh-CN" altLang="en-US" dirty="0">
                <a:ea typeface="ＭＳ Ｐゴシック" charset="-128"/>
              </a:rPr>
              <a:t> </a:t>
            </a:r>
            <a:r>
              <a:rPr lang="en-US" altLang="zh-CN" dirty="0"/>
              <a:t>Other issues</a:t>
            </a:r>
            <a:endParaRPr lang="zh-CN" altLang="en-US" dirty="0"/>
          </a:p>
        </p:txBody>
      </p:sp>
      <p:sp>
        <p:nvSpPr>
          <p:cNvPr id="3" name="内容占位符 2">
            <a:extLst>
              <a:ext uri="{FF2B5EF4-FFF2-40B4-BE49-F238E27FC236}">
                <a16:creationId xmlns:a16="http://schemas.microsoft.com/office/drawing/2014/main" id="{3244E697-5BE7-47D7-9388-E5B3C2153E65}"/>
              </a:ext>
            </a:extLst>
          </p:cNvPr>
          <p:cNvSpPr>
            <a:spLocks noGrp="1"/>
          </p:cNvSpPr>
          <p:nvPr>
            <p:ph idx="1"/>
          </p:nvPr>
        </p:nvSpPr>
        <p:spPr>
          <a:xfrm>
            <a:off x="517525" y="1108433"/>
            <a:ext cx="11064875" cy="610389"/>
          </a:xfrm>
        </p:spPr>
        <p:txBody>
          <a:bodyPr/>
          <a:lstStyle/>
          <a:p>
            <a:r>
              <a:rPr lang="en-US" altLang="x-none" dirty="0">
                <a:ea typeface="ＭＳ Ｐゴシック" charset="-128"/>
              </a:rPr>
              <a:t>How </a:t>
            </a:r>
            <a:r>
              <a:rPr lang="en-US" altLang="zh-CN" dirty="0">
                <a:ea typeface="ＭＳ Ｐゴシック" charset="-128"/>
              </a:rPr>
              <a:t>m</a:t>
            </a:r>
            <a:r>
              <a:rPr lang="en-US" altLang="x-none" dirty="0">
                <a:ea typeface="ＭＳ Ｐゴシック" charset="-128"/>
              </a:rPr>
              <a:t>any </a:t>
            </a:r>
            <a:r>
              <a:rPr lang="en-US" altLang="zh-CN" dirty="0">
                <a:ea typeface="ＭＳ Ｐゴシック" charset="-128"/>
              </a:rPr>
              <a:t>c</a:t>
            </a:r>
            <a:r>
              <a:rPr lang="en-US" altLang="x-none" dirty="0">
                <a:ea typeface="ＭＳ Ｐゴシック" charset="-128"/>
              </a:rPr>
              <a:t>lusters?</a:t>
            </a:r>
            <a:endParaRPr lang="zh-CN" altLang="en-US" dirty="0"/>
          </a:p>
        </p:txBody>
      </p:sp>
      <p:sp>
        <p:nvSpPr>
          <p:cNvPr id="4" name="灯片编号占位符 3">
            <a:extLst>
              <a:ext uri="{FF2B5EF4-FFF2-40B4-BE49-F238E27FC236}">
                <a16:creationId xmlns:a16="http://schemas.microsoft.com/office/drawing/2014/main" id="{22B29F71-6B14-47EB-8AAF-59929B63FDF4}"/>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sp>
        <p:nvSpPr>
          <p:cNvPr id="5" name="Rectangle 3">
            <a:extLst>
              <a:ext uri="{FF2B5EF4-FFF2-40B4-BE49-F238E27FC236}">
                <a16:creationId xmlns:a16="http://schemas.microsoft.com/office/drawing/2014/main" id="{D31F8304-5FA7-46B9-B60E-0CF4637DCDE7}"/>
              </a:ext>
            </a:extLst>
          </p:cNvPr>
          <p:cNvSpPr txBox="1">
            <a:spLocks noChangeArrowheads="1"/>
          </p:cNvSpPr>
          <p:nvPr/>
        </p:nvSpPr>
        <p:spPr>
          <a:xfrm>
            <a:off x="908585" y="1777672"/>
            <a:ext cx="5602384" cy="4715203"/>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00000"/>
              </a:lnSpc>
              <a:spcBef>
                <a:spcPts val="1200"/>
              </a:spcBef>
              <a:spcAft>
                <a:spcPts val="0"/>
              </a:spcAft>
            </a:pPr>
            <a:r>
              <a:rPr lang="en-US" altLang="x-none" dirty="0">
                <a:ea typeface="ＭＳ Ｐゴシック" charset="-128"/>
              </a:rPr>
              <a:t>Number of clusters </a:t>
            </a:r>
            <a:r>
              <a:rPr lang="en-US" altLang="x-none" i="1" dirty="0">
                <a:ea typeface="ＭＳ Ｐゴシック" charset="-128"/>
              </a:rPr>
              <a:t>K </a:t>
            </a:r>
            <a:r>
              <a:rPr lang="en-US" altLang="x-none" dirty="0">
                <a:ea typeface="ＭＳ Ｐゴシック" charset="-128"/>
              </a:rPr>
              <a:t>is given</a:t>
            </a:r>
          </a:p>
          <a:p>
            <a:pPr lvl="1" eaLnBrk="1" hangingPunct="1">
              <a:lnSpc>
                <a:spcPct val="100000"/>
              </a:lnSpc>
              <a:spcBef>
                <a:spcPts val="1200"/>
              </a:spcBef>
              <a:spcAft>
                <a:spcPts val="0"/>
              </a:spcAft>
            </a:pPr>
            <a:r>
              <a:rPr lang="en-US" altLang="x-none" dirty="0">
                <a:ea typeface="ＭＳ Ｐゴシック" charset="-128"/>
              </a:rPr>
              <a:t>Partition</a:t>
            </a:r>
            <a:r>
              <a:rPr lang="en-US" altLang="x-none" sz="1950" i="1" dirty="0">
                <a:ea typeface="ＭＳ Ｐゴシック" charset="-128"/>
              </a:rPr>
              <a:t> n</a:t>
            </a:r>
            <a:r>
              <a:rPr lang="en-US" altLang="x-none" dirty="0">
                <a:ea typeface="ＭＳ Ｐゴシック" charset="-128"/>
              </a:rPr>
              <a:t> docs into predetermined number of clusters</a:t>
            </a:r>
          </a:p>
          <a:p>
            <a:pPr eaLnBrk="1" hangingPunct="1">
              <a:lnSpc>
                <a:spcPct val="100000"/>
              </a:lnSpc>
              <a:spcBef>
                <a:spcPts val="1200"/>
              </a:spcBef>
              <a:spcAft>
                <a:spcPts val="0"/>
              </a:spcAft>
            </a:pPr>
            <a:r>
              <a:rPr lang="en-US" altLang="x-none" dirty="0">
                <a:ea typeface="ＭＳ Ｐゴシック" charset="-128"/>
              </a:rPr>
              <a:t>Finding the </a:t>
            </a:r>
            <a:r>
              <a:rPr lang="ja-JP" altLang="en-US" dirty="0">
                <a:ea typeface="ＭＳ Ｐゴシック" charset="-128"/>
              </a:rPr>
              <a:t>“</a:t>
            </a:r>
            <a:r>
              <a:rPr lang="en-US" altLang="ja-JP" dirty="0">
                <a:ea typeface="ＭＳ Ｐゴシック" charset="-128"/>
              </a:rPr>
              <a:t>right</a:t>
            </a:r>
            <a:r>
              <a:rPr lang="ja-JP" altLang="en-US" dirty="0">
                <a:ea typeface="ＭＳ Ｐゴシック" charset="-128"/>
              </a:rPr>
              <a:t>”</a:t>
            </a:r>
            <a:r>
              <a:rPr lang="en-US" altLang="ja-JP" dirty="0">
                <a:ea typeface="ＭＳ Ｐゴシック" charset="-128"/>
              </a:rPr>
              <a:t> number of clusters is part of the problem</a:t>
            </a:r>
          </a:p>
          <a:p>
            <a:pPr lvl="1" eaLnBrk="1" hangingPunct="1">
              <a:lnSpc>
                <a:spcPct val="100000"/>
              </a:lnSpc>
              <a:spcBef>
                <a:spcPts val="1200"/>
              </a:spcBef>
              <a:spcAft>
                <a:spcPts val="0"/>
              </a:spcAft>
            </a:pPr>
            <a:r>
              <a:rPr lang="en-US" altLang="x-none" dirty="0">
                <a:ea typeface="ＭＳ Ｐゴシック" charset="-128"/>
              </a:rPr>
              <a:t>Given docs, partition into an </a:t>
            </a:r>
            <a:r>
              <a:rPr lang="ja-JP" altLang="en-US" dirty="0">
                <a:ea typeface="ＭＳ Ｐゴシック" charset="-128"/>
              </a:rPr>
              <a:t>“</a:t>
            </a:r>
            <a:r>
              <a:rPr lang="en-US" altLang="ja-JP" dirty="0">
                <a:ea typeface="ＭＳ Ｐゴシック" charset="-128"/>
              </a:rPr>
              <a:t>appropriate</a:t>
            </a:r>
            <a:r>
              <a:rPr lang="ja-JP" altLang="en-US" dirty="0">
                <a:ea typeface="ＭＳ Ｐゴシック" charset="-128"/>
              </a:rPr>
              <a:t>”</a:t>
            </a:r>
            <a:r>
              <a:rPr lang="en-US" altLang="ja-JP" dirty="0">
                <a:ea typeface="ＭＳ Ｐゴシック" charset="-128"/>
              </a:rPr>
              <a:t> number of subsets</a:t>
            </a:r>
          </a:p>
          <a:p>
            <a:pPr lvl="1" eaLnBrk="1" hangingPunct="1">
              <a:lnSpc>
                <a:spcPct val="100000"/>
              </a:lnSpc>
              <a:spcBef>
                <a:spcPts val="1200"/>
              </a:spcBef>
              <a:spcAft>
                <a:spcPts val="0"/>
              </a:spcAft>
            </a:pPr>
            <a:r>
              <a:rPr lang="en-US" altLang="x-none" dirty="0">
                <a:ea typeface="ＭＳ Ｐゴシック" charset="-128"/>
              </a:rPr>
              <a:t>E.g., for query results - ideal value of </a:t>
            </a:r>
            <a:r>
              <a:rPr lang="en-US" altLang="x-none" i="1" dirty="0">
                <a:ea typeface="ＭＳ Ｐゴシック" charset="-128"/>
              </a:rPr>
              <a:t>K</a:t>
            </a:r>
            <a:r>
              <a:rPr lang="en-US" altLang="x-none" dirty="0">
                <a:ea typeface="ＭＳ Ｐゴシック" charset="-128"/>
              </a:rPr>
              <a:t> not known</a:t>
            </a:r>
          </a:p>
        </p:txBody>
      </p:sp>
      <p:sp>
        <p:nvSpPr>
          <p:cNvPr id="7" name="文本框 6">
            <a:extLst>
              <a:ext uri="{FF2B5EF4-FFF2-40B4-BE49-F238E27FC236}">
                <a16:creationId xmlns:a16="http://schemas.microsoft.com/office/drawing/2014/main" id="{0980056B-2B0B-4A05-9D3E-68C6AF2C90B2}"/>
              </a:ext>
            </a:extLst>
          </p:cNvPr>
          <p:cNvSpPr txBox="1"/>
          <p:nvPr/>
        </p:nvSpPr>
        <p:spPr>
          <a:xfrm>
            <a:off x="6808424" y="1987699"/>
            <a:ext cx="4957590" cy="523220"/>
          </a:xfrm>
          <a:prstGeom prst="rect">
            <a:avLst/>
          </a:prstGeom>
          <a:noFill/>
        </p:spPr>
        <p:txBody>
          <a:bodyPr wrap="square">
            <a:spAutoFit/>
          </a:bodyPr>
          <a:lstStyle/>
          <a:p>
            <a:pPr marL="457200" indent="-457200">
              <a:buFont typeface="Arial" panose="020B0604020202020204" pitchFamily="34" charset="0"/>
              <a:buChar char="•"/>
            </a:pPr>
            <a:r>
              <a:rPr lang="en-US" altLang="x-none" sz="2800" i="1" dirty="0">
                <a:ea typeface="ＭＳ Ｐゴシック" charset="-128"/>
              </a:rPr>
              <a:t>K</a:t>
            </a:r>
            <a:r>
              <a:rPr lang="en-US" altLang="x-none" sz="2800" dirty="0">
                <a:ea typeface="ＭＳ Ｐゴシック" charset="-128"/>
              </a:rPr>
              <a:t> not specified in advance</a:t>
            </a:r>
            <a:endParaRPr lang="zh-CN" altLang="en-US" sz="2800" dirty="0"/>
          </a:p>
        </p:txBody>
      </p:sp>
      <p:sp>
        <p:nvSpPr>
          <p:cNvPr id="8" name="Rectangle 3">
            <a:extLst>
              <a:ext uri="{FF2B5EF4-FFF2-40B4-BE49-F238E27FC236}">
                <a16:creationId xmlns:a16="http://schemas.microsoft.com/office/drawing/2014/main" id="{2AE07489-57D2-4475-BEB0-F9A61CE0A55D}"/>
              </a:ext>
            </a:extLst>
          </p:cNvPr>
          <p:cNvSpPr txBox="1">
            <a:spLocks noChangeArrowheads="1"/>
          </p:cNvSpPr>
          <p:nvPr/>
        </p:nvSpPr>
        <p:spPr>
          <a:xfrm>
            <a:off x="7379464" y="2673856"/>
            <a:ext cx="4309432" cy="3394472"/>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Aft>
                <a:spcPts val="2400"/>
              </a:spcAft>
            </a:pPr>
            <a:r>
              <a:rPr lang="en-US" altLang="x-none" sz="2550" dirty="0">
                <a:ea typeface="ＭＳ Ｐゴシック" charset="-128"/>
              </a:rPr>
              <a:t>Given a clustering, define the </a:t>
            </a:r>
            <a:r>
              <a:rPr lang="en-US" altLang="zh-CN" sz="2550" dirty="0">
                <a:ea typeface="ＭＳ Ｐゴシック" charset="-128"/>
              </a:rPr>
              <a:t>b</a:t>
            </a:r>
            <a:r>
              <a:rPr lang="en-US" altLang="x-none" sz="2550" dirty="0">
                <a:ea typeface="ＭＳ Ｐゴシック" charset="-128"/>
              </a:rPr>
              <a:t>enefit for a doc to be the cosine similarity to its centroid</a:t>
            </a:r>
          </a:p>
          <a:p>
            <a:pPr eaLnBrk="1" hangingPunct="1">
              <a:spcAft>
                <a:spcPts val="2400"/>
              </a:spcAft>
            </a:pPr>
            <a:r>
              <a:rPr lang="en-US" altLang="x-none" sz="2550" dirty="0">
                <a:ea typeface="ＭＳ Ｐゴシック" charset="-128"/>
              </a:rPr>
              <a:t>Define the </a:t>
            </a:r>
            <a:r>
              <a:rPr lang="en-US" altLang="zh-CN" sz="2550" dirty="0">
                <a:ea typeface="ＭＳ Ｐゴシック" charset="-128"/>
              </a:rPr>
              <a:t>t</a:t>
            </a:r>
            <a:r>
              <a:rPr lang="en-US" altLang="x-none" sz="2550" dirty="0">
                <a:ea typeface="ＭＳ Ｐゴシック" charset="-128"/>
              </a:rPr>
              <a:t>otal </a:t>
            </a:r>
            <a:r>
              <a:rPr lang="en-US" altLang="zh-CN" sz="2550" dirty="0">
                <a:ea typeface="ＭＳ Ｐゴシック" charset="-128"/>
              </a:rPr>
              <a:t>b</a:t>
            </a:r>
            <a:r>
              <a:rPr lang="en-US" altLang="x-none" sz="2550" dirty="0">
                <a:ea typeface="ＭＳ Ｐゴシック" charset="-128"/>
              </a:rPr>
              <a:t>enefit to be the sum of the individual doc </a:t>
            </a:r>
            <a:r>
              <a:rPr lang="en-US" altLang="zh-CN" sz="2550" dirty="0">
                <a:ea typeface="ＭＳ Ｐゴシック" charset="-128"/>
              </a:rPr>
              <a:t>b</a:t>
            </a:r>
            <a:r>
              <a:rPr lang="en-US" altLang="x-none" sz="2550" dirty="0">
                <a:ea typeface="ＭＳ Ｐゴシック" charset="-128"/>
              </a:rPr>
              <a:t>enefits.</a:t>
            </a:r>
          </a:p>
        </p:txBody>
      </p:sp>
    </p:spTree>
    <p:extLst>
      <p:ext uri="{BB962C8B-B14F-4D97-AF65-F5344CB8AC3E}">
        <p14:creationId xmlns:p14="http://schemas.microsoft.com/office/powerpoint/2010/main" val="3108870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ea typeface="ＭＳ Ｐゴシック" charset="-128"/>
              </a:rPr>
              <a:t>K</a:t>
            </a:r>
            <a:r>
              <a:rPr lang="en-US" altLang="zh-CN" dirty="0">
                <a:ea typeface="ＭＳ Ｐゴシック" charset="-128"/>
              </a:rPr>
              <a:t>-</a:t>
            </a:r>
            <a:r>
              <a:rPr lang="en-US" altLang="x-none" dirty="0">
                <a:ea typeface="ＭＳ Ｐゴシック" charset="-128"/>
              </a:rPr>
              <a:t>Means </a:t>
            </a:r>
            <a:r>
              <a:rPr lang="en-US" altLang="zh-CN" dirty="0">
                <a:ea typeface="ＭＳ Ｐゴシック" charset="-128"/>
              </a:rPr>
              <a:t>-</a:t>
            </a:r>
            <a:r>
              <a:rPr lang="zh-CN" altLang="en-US" dirty="0">
                <a:ea typeface="ＭＳ Ｐゴシック" charset="-128"/>
              </a:rPr>
              <a:t> </a:t>
            </a:r>
            <a:r>
              <a:rPr lang="en-US" altLang="x-none" sz="4000" i="1" dirty="0">
                <a:ea typeface="ＭＳ Ｐゴシック" charset="-128"/>
              </a:rPr>
              <a:t>K</a:t>
            </a:r>
            <a:r>
              <a:rPr lang="en-US" altLang="x-none" sz="4000" dirty="0">
                <a:ea typeface="ＭＳ Ｐゴシック" charset="-128"/>
              </a:rPr>
              <a:t> not specified in advance</a:t>
            </a:r>
            <a:endParaRPr lang="en-US" dirty="0"/>
          </a:p>
        </p:txBody>
      </p:sp>
      <p:sp>
        <p:nvSpPr>
          <p:cNvPr id="3" name="Rectangle 3"/>
          <p:cNvSpPr txBox="1">
            <a:spLocks noChangeArrowheads="1"/>
          </p:cNvSpPr>
          <p:nvPr/>
        </p:nvSpPr>
        <p:spPr>
          <a:xfrm>
            <a:off x="498207" y="1360454"/>
            <a:ext cx="9652000" cy="5149557"/>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Aft>
                <a:spcPts val="2400"/>
              </a:spcAft>
            </a:pPr>
            <a:r>
              <a:rPr lang="en-US" altLang="x-none" dirty="0">
                <a:ea typeface="ＭＳ Ｐゴシック" charset="-128"/>
              </a:rPr>
              <a:t>For each cluster, we have a Cost </a:t>
            </a:r>
            <a:r>
              <a:rPr lang="en-US" altLang="x-none" i="1" dirty="0">
                <a:ea typeface="ＭＳ Ｐゴシック" charset="-128"/>
              </a:rPr>
              <a:t>C</a:t>
            </a:r>
            <a:r>
              <a:rPr lang="en-US" altLang="x-none" dirty="0">
                <a:ea typeface="ＭＳ Ｐゴシック" charset="-128"/>
              </a:rPr>
              <a:t>.</a:t>
            </a:r>
          </a:p>
          <a:p>
            <a:pPr eaLnBrk="1" hangingPunct="1">
              <a:spcAft>
                <a:spcPts val="2400"/>
              </a:spcAft>
            </a:pPr>
            <a:r>
              <a:rPr lang="en-US" altLang="x-none" dirty="0">
                <a:ea typeface="ＭＳ Ｐゴシック" charset="-128"/>
              </a:rPr>
              <a:t>Thus for a clustering with </a:t>
            </a:r>
            <a:r>
              <a:rPr lang="en-US" altLang="x-none" i="1" dirty="0">
                <a:ea typeface="ＭＳ Ｐゴシック" charset="-128"/>
              </a:rPr>
              <a:t>K</a:t>
            </a:r>
            <a:r>
              <a:rPr lang="en-US" altLang="x-none" dirty="0">
                <a:ea typeface="ＭＳ Ｐゴシック" charset="-128"/>
              </a:rPr>
              <a:t> clusters, the Total Cost is </a:t>
            </a:r>
            <a:r>
              <a:rPr lang="en-US" altLang="x-none" i="1" dirty="0">
                <a:ea typeface="ＭＳ Ｐゴシック" charset="-128"/>
              </a:rPr>
              <a:t>KC</a:t>
            </a:r>
            <a:r>
              <a:rPr lang="en-US" altLang="x-none" dirty="0">
                <a:ea typeface="ＭＳ Ｐゴシック" charset="-128"/>
              </a:rPr>
              <a:t>.</a:t>
            </a:r>
          </a:p>
          <a:p>
            <a:pPr eaLnBrk="1" hangingPunct="1">
              <a:spcAft>
                <a:spcPts val="2400"/>
              </a:spcAft>
            </a:pPr>
            <a:r>
              <a:rPr lang="en-US" altLang="x-none" dirty="0">
                <a:ea typeface="ＭＳ Ｐゴシック" charset="-128"/>
              </a:rPr>
              <a:t>Define the Value of a clustering to be = </a:t>
            </a:r>
          </a:p>
          <a:p>
            <a:pPr lvl="1" eaLnBrk="1" hangingPunct="1">
              <a:spcAft>
                <a:spcPts val="2400"/>
              </a:spcAft>
            </a:pPr>
            <a:r>
              <a:rPr lang="en-US" altLang="x-none" b="1" dirty="0">
                <a:solidFill>
                  <a:srgbClr val="00B050"/>
                </a:solidFill>
                <a:ea typeface="ＭＳ Ｐゴシック" charset="-128"/>
              </a:rPr>
              <a:t>Total Benefit - Total Cost.</a:t>
            </a:r>
          </a:p>
          <a:p>
            <a:pPr eaLnBrk="1" hangingPunct="1">
              <a:spcAft>
                <a:spcPts val="2400"/>
              </a:spcAft>
            </a:pPr>
            <a:r>
              <a:rPr lang="en-US" altLang="x-none" dirty="0">
                <a:ea typeface="ＭＳ Ｐゴシック" charset="-128"/>
              </a:rPr>
              <a:t>Find the clustering of highest value, over all choices of </a:t>
            </a:r>
            <a:r>
              <a:rPr lang="en-US" altLang="x-none" i="1" dirty="0">
                <a:ea typeface="ＭＳ Ｐゴシック" charset="-128"/>
              </a:rPr>
              <a:t>K</a:t>
            </a:r>
            <a:r>
              <a:rPr lang="en-US" altLang="x-none" dirty="0">
                <a:ea typeface="ＭＳ Ｐゴシック" charset="-128"/>
              </a:rPr>
              <a:t>.</a:t>
            </a:r>
          </a:p>
          <a:p>
            <a:pPr lvl="1" eaLnBrk="1" hangingPunct="1">
              <a:spcAft>
                <a:spcPts val="2400"/>
              </a:spcAft>
            </a:pPr>
            <a:r>
              <a:rPr lang="en-US" altLang="x-none" dirty="0">
                <a:ea typeface="ＭＳ Ｐゴシック" charset="-128"/>
              </a:rPr>
              <a:t>Total benefit increases with increasing </a:t>
            </a:r>
            <a:r>
              <a:rPr lang="en-US" altLang="x-none" i="1" dirty="0">
                <a:ea typeface="ＭＳ Ｐゴシック" charset="-128"/>
              </a:rPr>
              <a:t>K</a:t>
            </a:r>
            <a:r>
              <a:rPr lang="en-US" altLang="x-none" dirty="0">
                <a:ea typeface="ＭＳ Ｐゴシック" charset="-128"/>
              </a:rPr>
              <a:t>. But can stop when it doesn’t</a:t>
            </a:r>
            <a:r>
              <a:rPr lang="en-US" altLang="ja-JP" dirty="0">
                <a:ea typeface="ＭＳ Ｐゴシック" charset="-128"/>
              </a:rPr>
              <a:t> increase by</a:t>
            </a:r>
            <a:r>
              <a:rPr lang="zh-CN" altLang="en-US" dirty="0">
                <a:ea typeface="ＭＳ Ｐゴシック" charset="-128"/>
              </a:rPr>
              <a:t> </a:t>
            </a:r>
            <a:r>
              <a:rPr lang="en-US" altLang="zh-CN" dirty="0">
                <a:ea typeface="ＭＳ Ｐゴシック" charset="-128"/>
              </a:rPr>
              <a:t>“much”</a:t>
            </a:r>
            <a:r>
              <a:rPr lang="en-US" altLang="ja-JP" dirty="0">
                <a:ea typeface="ＭＳ Ｐゴシック" charset="-128"/>
              </a:rPr>
              <a:t>. The Cost term enforces this.</a:t>
            </a:r>
          </a:p>
          <a:p>
            <a:pPr lvl="1" eaLnBrk="1" hangingPunct="1">
              <a:spcAft>
                <a:spcPts val="2400"/>
              </a:spcAft>
            </a:pPr>
            <a:endParaRPr lang="en-US" altLang="x-none" dirty="0">
              <a:ea typeface="ＭＳ Ｐゴシック" charset="-128"/>
            </a:endParaRPr>
          </a:p>
        </p:txBody>
      </p:sp>
      <p:sp>
        <p:nvSpPr>
          <p:cNvPr id="4" name="Slide Number Placeholder 3">
            <a:extLst>
              <a:ext uri="{FF2B5EF4-FFF2-40B4-BE49-F238E27FC236}">
                <a16:creationId xmlns:a16="http://schemas.microsoft.com/office/drawing/2014/main" id="{F2D2BDBA-FC78-5B43-A1F8-19D87B5038AF}"/>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spTree>
    <p:extLst>
      <p:ext uri="{BB962C8B-B14F-4D97-AF65-F5344CB8AC3E}">
        <p14:creationId xmlns:p14="http://schemas.microsoft.com/office/powerpoint/2010/main" val="92762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Mixture </a:t>
            </a:r>
            <a:r>
              <a:rPr lang="en-US" altLang="zh-CN" dirty="0"/>
              <a:t>m</a:t>
            </a:r>
            <a:r>
              <a:rPr lang="en-US" dirty="0"/>
              <a:t>odel</a:t>
            </a:r>
            <a:r>
              <a:rPr lang="zh-CN" altLang="en-US" dirty="0"/>
              <a:t> </a:t>
            </a:r>
            <a:r>
              <a:rPr lang="en-US" altLang="zh-CN" dirty="0"/>
              <a:t>-</a:t>
            </a:r>
            <a:r>
              <a:rPr lang="en-US" dirty="0"/>
              <a:t> for </a:t>
            </a:r>
            <a:r>
              <a:rPr lang="en-US" altLang="zh-CN" dirty="0"/>
              <a:t>d</a:t>
            </a:r>
            <a:r>
              <a:rPr lang="en-US" dirty="0"/>
              <a:t>ocument </a:t>
            </a:r>
            <a:r>
              <a:rPr lang="en-US" altLang="zh-CN" dirty="0"/>
              <a:t>c</a:t>
            </a:r>
            <a:r>
              <a:rPr lang="en-US" dirty="0"/>
              <a:t>lustering</a:t>
            </a:r>
          </a:p>
        </p:txBody>
      </p:sp>
      <mc:AlternateContent xmlns:mc="http://schemas.openxmlformats.org/markup-compatibility/2006" xmlns:a14="http://schemas.microsoft.com/office/drawing/2010/main">
        <mc:Choice Requires="a14">
          <p:sp>
            <p:nvSpPr>
              <p:cNvPr id="3" name="Content Placeholder 2"/>
              <p:cNvSpPr txBox="1">
                <a:spLocks/>
              </p:cNvSpPr>
              <p:nvPr/>
            </p:nvSpPr>
            <p:spPr>
              <a:xfrm>
                <a:off x="505869" y="1124365"/>
                <a:ext cx="10290661" cy="5600900"/>
              </a:xfrm>
              <a:prstGeom prst="rect">
                <a:avLst/>
              </a:prstGeom>
            </p:spPr>
            <p:txBody>
              <a:bodyPr lIns="90000">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0"/>
                  </a:spcAft>
                </a:pPr>
                <a:r>
                  <a:rPr lang="en-US" dirty="0"/>
                  <a:t>Data: a collection of documents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𝑑</m:t>
                        </m:r>
                        <m:r>
                          <a:rPr lang="en-US" i="1" baseline="-25000" dirty="0">
                            <a:latin typeface="Cambria Math" panose="02040503050406030204" pitchFamily="18" charset="0"/>
                          </a:rPr>
                          <m:t>1</m:t>
                        </m:r>
                        <m:r>
                          <a:rPr lang="en-US" i="1" dirty="0">
                            <a:latin typeface="Cambria Math" panose="02040503050406030204" pitchFamily="18" charset="0"/>
                          </a:rPr>
                          <m:t>, …,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𝑁</m:t>
                            </m:r>
                          </m:sub>
                        </m:sSub>
                      </m:e>
                    </m:d>
                  </m:oMath>
                </a14:m>
                <a:endParaRPr lang="en-US" dirty="0"/>
              </a:p>
              <a:p>
                <a:pPr>
                  <a:lnSpc>
                    <a:spcPct val="100000"/>
                  </a:lnSpc>
                  <a:spcBef>
                    <a:spcPts val="600"/>
                  </a:spcBef>
                  <a:spcAft>
                    <a:spcPts val="0"/>
                  </a:spcAft>
                </a:pPr>
                <a:r>
                  <a:rPr lang="en-US" dirty="0"/>
                  <a:t>Model: mixture of </a:t>
                </a:r>
                <a14:m>
                  <m:oMath xmlns:m="http://schemas.openxmlformats.org/officeDocument/2006/math">
                    <m:r>
                      <a:rPr lang="en-US" i="1" dirty="0" smtClean="0">
                        <a:latin typeface="Cambria Math" panose="02040503050406030204" pitchFamily="18" charset="0"/>
                      </a:rPr>
                      <m:t>𝑘</m:t>
                    </m:r>
                  </m:oMath>
                </a14:m>
                <a:r>
                  <a:rPr lang="en-US" dirty="0"/>
                  <a:t> unigram LMs: </a:t>
                </a:r>
                <a14:m>
                  <m:oMath xmlns:m="http://schemas.openxmlformats.org/officeDocument/2006/math">
                    <m:r>
                      <a:rPr lang="en-US" i="1" dirty="0" smtClean="0">
                        <a:latin typeface="Cambria Math" panose="02040503050406030204" pitchFamily="18" charset="0"/>
                        <a:sym typeface="Symbol"/>
                      </a:rPr>
                      <m:t>=</m:t>
                    </m:r>
                    <m:d>
                      <m:dPr>
                        <m:ctrlPr>
                          <a:rPr lang="en-US" b="0" i="1" dirty="0" smtClean="0">
                            <a:latin typeface="Cambria Math" panose="02040503050406030204" pitchFamily="18" charset="0"/>
                            <a:sym typeface="Symbol"/>
                          </a:rPr>
                        </m:ctrlPr>
                      </m:dPr>
                      <m:e>
                        <m:d>
                          <m:dPr>
                            <m:begChr m:val="{"/>
                            <m:endChr m:val="}"/>
                            <m:ctrlPr>
                              <a:rPr lang="en-US" b="0"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𝑖</m:t>
                                </m:r>
                              </m:sub>
                            </m:sSub>
                          </m:e>
                        </m:d>
                        <m:r>
                          <a:rPr lang="en-US" i="1" dirty="0">
                            <a:latin typeface="Cambria Math" panose="02040503050406030204" pitchFamily="18" charset="0"/>
                            <a:sym typeface="Symbol"/>
                          </a:rPr>
                          <m:t>; </m:t>
                        </m:r>
                        <m:d>
                          <m:dPr>
                            <m:begChr m:val="{"/>
                            <m:endChr m:val="}"/>
                            <m:ctrlPr>
                              <a:rPr lang="en-US" i="1" dirty="0">
                                <a:latin typeface="Cambria Math" panose="02040503050406030204" pitchFamily="18" charset="0"/>
                                <a:sym typeface="Symbol"/>
                              </a:rPr>
                            </m:ctrlPr>
                          </m:dPr>
                          <m:e>
                            <m:r>
                              <a:rPr lang="en-US" i="1" dirty="0">
                                <a:latin typeface="Cambria Math" panose="02040503050406030204" pitchFamily="18" charset="0"/>
                                <a:sym typeface="Symbol"/>
                              </a:rPr>
                              <m:t>𝑝</m:t>
                            </m:r>
                            <m:d>
                              <m:dPr>
                                <m:ctrlPr>
                                  <a:rPr lang="en-US" i="1" dirty="0">
                                    <a:latin typeface="Cambria Math" panose="02040503050406030204" pitchFamily="18" charset="0"/>
                                    <a:sym typeface="Symbol"/>
                                  </a:rPr>
                                </m:ctrlPr>
                              </m:dPr>
                              <m:e>
                                <m:sSub>
                                  <m:sSubPr>
                                    <m:ctrlPr>
                                      <a:rPr lang="en-US" b="0" i="1" dirty="0" smtClean="0">
                                        <a:latin typeface="Cambria Math" panose="02040503050406030204" pitchFamily="18" charset="0"/>
                                        <a:sym typeface="Symbol"/>
                                      </a:rPr>
                                    </m:ctrlPr>
                                  </m:sSubPr>
                                  <m:e>
                                    <m:r>
                                      <a:rPr lang="en-US" b="0" i="1" dirty="0" smtClean="0">
                                        <a:latin typeface="Cambria Math" panose="02040503050406030204" pitchFamily="18" charset="0"/>
                                        <a:sym typeface="Symbol"/>
                                      </a:rPr>
                                      <m:t>𝜃</m:t>
                                    </m:r>
                                  </m:e>
                                  <m:sub>
                                    <m:r>
                                      <a:rPr lang="en-US" b="0" i="1" dirty="0" smtClean="0">
                                        <a:latin typeface="Cambria Math" panose="02040503050406030204" pitchFamily="18" charset="0"/>
                                        <a:sym typeface="Symbol"/>
                                      </a:rPr>
                                      <m:t>𝑖</m:t>
                                    </m:r>
                                  </m:sub>
                                </m:sSub>
                              </m:e>
                            </m:d>
                          </m:e>
                        </m:d>
                      </m:e>
                    </m:d>
                    <m:r>
                      <a:rPr lang="en-US" i="1" dirty="0">
                        <a:latin typeface="Cambria Math" panose="02040503050406030204" pitchFamily="18" charset="0"/>
                        <a:sym typeface="Symbol"/>
                      </a:rPr>
                      <m:t>, </m:t>
                    </m:r>
                    <m:r>
                      <a:rPr lang="en-US" b="0" i="1" dirty="0" smtClean="0">
                        <a:latin typeface="Cambria Math" panose="02040503050406030204" pitchFamily="18" charset="0"/>
                        <a:sym typeface="Symbol"/>
                      </a:rPr>
                      <m:t>𝑖</m:t>
                    </m:r>
                    <m:r>
                      <a:rPr lang="en-US" b="0" i="1" dirty="0" smtClean="0">
                        <a:latin typeface="Cambria Math" panose="02040503050406030204" pitchFamily="18" charset="0"/>
                        <a:sym typeface="Symbol"/>
                      </a:rPr>
                      <m:t>∈[1,</m:t>
                    </m:r>
                    <m:r>
                      <a:rPr lang="en-US" b="0" i="1" dirty="0" smtClean="0">
                        <a:latin typeface="Cambria Math" panose="02040503050406030204" pitchFamily="18" charset="0"/>
                        <a:sym typeface="Symbol"/>
                      </a:rPr>
                      <m:t>𝑘</m:t>
                    </m:r>
                    <m:r>
                      <a:rPr lang="en-US" b="0" i="1" dirty="0" smtClean="0">
                        <a:latin typeface="Cambria Math" panose="02040503050406030204" pitchFamily="18" charset="0"/>
                        <a:sym typeface="Symbol"/>
                      </a:rPr>
                      <m:t>]</m:t>
                    </m:r>
                  </m:oMath>
                </a14:m>
                <a:endParaRPr lang="en-US" dirty="0"/>
              </a:p>
              <a:p>
                <a:pPr lvl="1">
                  <a:lnSpc>
                    <a:spcPct val="100000"/>
                  </a:lnSpc>
                  <a:spcBef>
                    <a:spcPts val="600"/>
                  </a:spcBef>
                  <a:spcAft>
                    <a:spcPts val="0"/>
                  </a:spcAft>
                </a:pPr>
                <a:r>
                  <a:rPr lang="en-US" dirty="0"/>
                  <a:t>To generate a document, first </a:t>
                </a:r>
                <a:r>
                  <a:rPr lang="en-US" b="1" dirty="0"/>
                  <a:t>choose a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𝜃</m:t>
                        </m:r>
                      </m:e>
                      <m:sub>
                        <m:r>
                          <a:rPr lang="en-US" altLang="zh-CN" b="0" i="1" dirty="0" smtClean="0">
                            <a:latin typeface="Cambria Math" panose="02040503050406030204" pitchFamily="18" charset="0"/>
                          </a:rPr>
                          <m:t>𝑖</m:t>
                        </m:r>
                      </m:sub>
                    </m:sSub>
                  </m:oMath>
                </a14:m>
                <a:r>
                  <a:rPr lang="en-US" dirty="0">
                    <a:sym typeface="Symbol"/>
                  </a:rPr>
                  <a:t> according to</a:t>
                </a:r>
                <a:r>
                  <a:rPr lang="en-US" altLang="zh-CN" dirty="0">
                    <a:sym typeface="Symbol"/>
                  </a:rPr>
                  <a:t> </a:t>
                </a:r>
                <a14:m>
                  <m:oMath xmlns:m="http://schemas.openxmlformats.org/officeDocument/2006/math">
                    <m:r>
                      <a:rPr lang="en-US" altLang="zh-CN" i="1" dirty="0">
                        <a:latin typeface="Cambria Math" panose="02040503050406030204" pitchFamily="18" charset="0"/>
                        <a:sym typeface="Symbol"/>
                      </a:rPr>
                      <m:t>𝑝</m:t>
                    </m:r>
                    <m:d>
                      <m:dPr>
                        <m:ctrlPr>
                          <a:rPr lang="en-US" altLang="zh-CN" i="1" dirty="0">
                            <a:latin typeface="Cambria Math" panose="02040503050406030204" pitchFamily="18" charset="0"/>
                            <a:sym typeface="Symbol"/>
                          </a:rPr>
                        </m:ctrlPr>
                      </m:dPr>
                      <m:e>
                        <m:sSub>
                          <m:sSubPr>
                            <m:ctrlPr>
                              <a:rPr lang="en-US" altLang="zh-CN" i="1" dirty="0">
                                <a:latin typeface="Cambria Math" panose="02040503050406030204" pitchFamily="18" charset="0"/>
                                <a:sym typeface="Symbol"/>
                              </a:rPr>
                            </m:ctrlPr>
                          </m:sSubPr>
                          <m:e>
                            <m:r>
                              <a:rPr lang="en-US" altLang="zh-CN" i="1" dirty="0">
                                <a:latin typeface="Cambria Math" panose="02040503050406030204" pitchFamily="18" charset="0"/>
                                <a:sym typeface="Symbol"/>
                              </a:rPr>
                              <m:t>𝜃</m:t>
                            </m:r>
                          </m:e>
                          <m:sub>
                            <m:r>
                              <a:rPr lang="en-US" altLang="zh-CN" i="1" dirty="0">
                                <a:latin typeface="Cambria Math" panose="02040503050406030204" pitchFamily="18" charset="0"/>
                                <a:sym typeface="Symbol"/>
                              </a:rPr>
                              <m:t>𝑖</m:t>
                            </m:r>
                          </m:sub>
                        </m:sSub>
                      </m:e>
                    </m:d>
                  </m:oMath>
                </a14:m>
                <a:r>
                  <a:rPr lang="en-US" dirty="0">
                    <a:sym typeface="Symbol"/>
                  </a:rPr>
                  <a:t>, and then generate </a:t>
                </a:r>
                <a:r>
                  <a:rPr lang="en-US" b="1" dirty="0">
                    <a:sym typeface="Symbol"/>
                  </a:rPr>
                  <a:t>all</a:t>
                </a:r>
                <a:r>
                  <a:rPr lang="en-US" dirty="0">
                    <a:sym typeface="Symbol"/>
                  </a:rPr>
                  <a:t> words in the document using </a:t>
                </a:r>
                <a14:m>
                  <m:oMath xmlns:m="http://schemas.openxmlformats.org/officeDocument/2006/math">
                    <m:r>
                      <a:rPr lang="en-US" b="0" i="1" smtClean="0">
                        <a:latin typeface="Cambria Math" panose="02040503050406030204" pitchFamily="18" charset="0"/>
                        <a:sym typeface="Symbol"/>
                      </a:rPr>
                      <m:t>𝑝</m:t>
                    </m:r>
                    <m:d>
                      <m:dPr>
                        <m:ctrlPr>
                          <a:rPr lang="en-US" b="0" i="1" smtClean="0">
                            <a:latin typeface="Cambria Math" panose="02040503050406030204" pitchFamily="18" charset="0"/>
                            <a:sym typeface="Symbol"/>
                          </a:rPr>
                        </m:ctrlPr>
                      </m:dPr>
                      <m:e>
                        <m:r>
                          <a:rPr lang="en-US" b="0" i="1" smtClean="0">
                            <a:latin typeface="Cambria Math" panose="02040503050406030204" pitchFamily="18" charset="0"/>
                            <a:sym typeface="Symbol"/>
                          </a:rPr>
                          <m:t>𝑤</m:t>
                        </m:r>
                      </m:e>
                      <m:e>
                        <m:sSub>
                          <m:sSubPr>
                            <m:ctrlPr>
                              <a:rPr lang="en-US" b="0" i="1" smtClean="0">
                                <a:latin typeface="Cambria Math" panose="02040503050406030204" pitchFamily="18" charset="0"/>
                                <a:sym typeface="Symbol"/>
                              </a:rPr>
                            </m:ctrlPr>
                          </m:sSubPr>
                          <m:e>
                            <m:r>
                              <a:rPr lang="en-US" b="0" i="1" smtClean="0">
                                <a:latin typeface="Cambria Math" panose="02040503050406030204" pitchFamily="18" charset="0"/>
                                <a:sym typeface="Symbol"/>
                              </a:rPr>
                              <m:t>𝜃</m:t>
                            </m:r>
                          </m:e>
                          <m:sub>
                            <m:r>
                              <a:rPr lang="en-US" b="0" i="1" smtClean="0">
                                <a:latin typeface="Cambria Math" panose="02040503050406030204" pitchFamily="18" charset="0"/>
                                <a:sym typeface="Symbol"/>
                              </a:rPr>
                              <m:t>𝑖</m:t>
                            </m:r>
                          </m:sub>
                        </m:sSub>
                      </m:e>
                    </m:d>
                  </m:oMath>
                </a14:m>
                <a:endParaRPr lang="en-US" dirty="0">
                  <a:sym typeface="Symbol"/>
                </a:endParaRPr>
              </a:p>
              <a:p>
                <a:pPr>
                  <a:lnSpc>
                    <a:spcPct val="100000"/>
                  </a:lnSpc>
                  <a:spcBef>
                    <a:spcPts val="600"/>
                  </a:spcBef>
                  <a:spcAft>
                    <a:spcPts val="0"/>
                  </a:spcAft>
                </a:pPr>
                <a:r>
                  <a:rPr lang="en-US" dirty="0"/>
                  <a:t>Likelihood: </a:t>
                </a:r>
              </a:p>
              <a:p>
                <a:pPr marL="0" indent="0">
                  <a:lnSpc>
                    <a:spcPct val="100000"/>
                  </a:lnSpc>
                  <a:spcBef>
                    <a:spcPts val="600"/>
                  </a:spcBef>
                  <a:spcAft>
                    <a:spcPts val="0"/>
                  </a:spcAft>
                  <a:buNone/>
                </a:pPr>
                <a14:m>
                  <m:oMathPara xmlns:m="http://schemas.openxmlformats.org/officeDocument/2006/math">
                    <m:oMathParaPr>
                      <m:jc m:val="centerGroup"/>
                    </m:oMathParaPr>
                    <m:oMath xmlns:m="http://schemas.openxmlformats.org/officeDocument/2006/math">
                      <m:r>
                        <a:rPr lang="zh-CN" altLang="en-US" sz="2400" i="1" smtClean="0">
                          <a:solidFill>
                            <a:srgbClr val="000000"/>
                          </a:solidFill>
                          <a:latin typeface="Cambria Math" panose="02040503050406030204" pitchFamily="18" charset="0"/>
                        </a:rPr>
                        <m:t>𝑝</m:t>
                      </m:r>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𝑑</m:t>
                      </m:r>
                      <m:r>
                        <a:rPr lang="zh-CN" altLang="en-US" sz="2400" i="1" smtClean="0">
                          <a:solidFill>
                            <a:srgbClr val="000000"/>
                          </a:solidFill>
                          <a:latin typeface="Cambria Math" panose="02040503050406030204" pitchFamily="18" charset="0"/>
                        </a:rPr>
                        <m:t>|</m:t>
                      </m:r>
                      <m:r>
                        <m:rPr>
                          <m:sty m:val="p"/>
                        </m:rPr>
                        <a:rPr lang="zh-CN" altLang="en-US" sz="2400" i="1" smtClean="0">
                          <a:solidFill>
                            <a:srgbClr val="000000"/>
                          </a:solidFill>
                          <a:latin typeface="Cambria Math" panose="02040503050406030204" pitchFamily="18" charset="0"/>
                        </a:rPr>
                        <m:t>Λ</m:t>
                      </m:r>
                      <m:r>
                        <a:rPr lang="zh-CN" altLang="en-US" sz="2400" i="1" smtClean="0">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𝑘</m:t>
                          </m:r>
                        </m:sup>
                        <m:e>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𝜃</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en-US" altLang="zh-CN"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sup>
                            <m:e>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𝜃</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e>
                          </m:nary>
                        </m:e>
                      </m:nary>
                    </m:oMath>
                    <m:oMath xmlns:m="http://schemas.openxmlformats.org/officeDocument/2006/math">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𝑘</m:t>
                          </m:r>
                        </m:sup>
                        <m:e>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𝜃</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nary>
                            <m:naryPr>
                              <m:chr m:val="∏"/>
                              <m:supHide m:val="on"/>
                              <m:ctrlPr>
                                <a:rPr lang="zh-CN" altLang="en-US" sz="2400" i="1" smtClean="0">
                                  <a:solidFill>
                                    <a:srgbClr val="000000"/>
                                  </a:solidFill>
                                  <a:latin typeface="Cambria Math" panose="02040503050406030204" pitchFamily="18" charset="0"/>
                                </a:rPr>
                              </m:ctrlPr>
                            </m:naryPr>
                            <m:sub>
                              <m:r>
                                <m:rPr>
                                  <m:brk m:alnAt="7"/>
                                </m:rPr>
                                <a:rPr lang="en-US" altLang="zh-CN" sz="2400" b="0" i="1" smtClean="0">
                                  <a:solidFill>
                                    <a:srgbClr val="000000"/>
                                  </a:solidFill>
                                  <a:latin typeface="Cambria Math" panose="02040503050406030204" pitchFamily="18" charset="0"/>
                                </a:rPr>
                                <m:t>𝑤</m:t>
                              </m:r>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𝑉</m:t>
                              </m:r>
                            </m:sub>
                            <m:sup/>
                            <m:e>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𝑤</m:t>
                              </m:r>
                              <m:r>
                                <a:rPr lang="zh-CN" altLang="en-US" sz="2400" i="1">
                                  <a:solidFill>
                                    <a:srgbClr val="000000"/>
                                  </a:solidFill>
                                  <a:latin typeface="Cambria Math" panose="02040503050406030204" pitchFamily="18" charset="0"/>
                                </a:rPr>
                                <m:t>|</m:t>
                              </m:r>
                            </m:e>
                          </m:nary>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𝜃</m:t>
                              </m:r>
                            </m:e>
                            <m:sub>
                              <m:r>
                                <a:rPr lang="zh-CN" altLang="en-US" sz="2400" i="1">
                                  <a:solidFill>
                                    <a:srgbClr val="000000"/>
                                  </a:solidFill>
                                  <a:latin typeface="Cambria Math" panose="02040503050406030204" pitchFamily="18" charset="0"/>
                                </a:rPr>
                                <m:t>𝑖</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𝑐</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𝑤</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m:t>
                              </m:r>
                            </m:sup>
                          </m:sSup>
                        </m:e>
                      </m:nary>
                    </m:oMath>
                  </m:oMathPara>
                </a14:m>
                <a:endParaRPr lang="en-US" dirty="0"/>
              </a:p>
              <a:p>
                <a:pPr>
                  <a:lnSpc>
                    <a:spcPct val="100000"/>
                  </a:lnSpc>
                  <a:spcBef>
                    <a:spcPts val="600"/>
                  </a:spcBef>
                  <a:spcAft>
                    <a:spcPts val="0"/>
                  </a:spcAft>
                </a:pPr>
                <a:r>
                  <a:rPr lang="en-US" dirty="0"/>
                  <a:t>Maximum Likelihood estimate</a:t>
                </a:r>
              </a:p>
              <a:p>
                <a:pPr marL="0" indent="0">
                  <a:lnSpc>
                    <a:spcPct val="100000"/>
                  </a:lnSpc>
                  <a:spcBef>
                    <a:spcPts val="600"/>
                  </a:spcBef>
                  <a:spcAft>
                    <a:spcPts val="0"/>
                  </a:spcAft>
                  <a:buNone/>
                </a:pPr>
                <a14:m>
                  <m:oMathPara xmlns:m="http://schemas.openxmlformats.org/officeDocument/2006/math">
                    <m:oMathParaPr>
                      <m:jc m:val="centerGroup"/>
                    </m:oMathParaPr>
                    <m:oMath xmlns:m="http://schemas.openxmlformats.org/officeDocument/2006/math">
                      <m:sSup>
                        <m:sSupPr>
                          <m:ctrlPr>
                            <a:rPr lang="zh-CN" altLang="en-US" sz="2800" i="1" smtClean="0">
                              <a:solidFill>
                                <a:srgbClr val="000000"/>
                              </a:solidFill>
                              <a:latin typeface="Cambria Math" panose="02040503050406030204" pitchFamily="18" charset="0"/>
                            </a:rPr>
                          </m:ctrlPr>
                        </m:sSupPr>
                        <m:e>
                          <m:r>
                            <m:rPr>
                              <m:sty m:val="p"/>
                            </m:rPr>
                            <a:rPr lang="zh-CN" altLang="en-US" sz="2800" i="1">
                              <a:solidFill>
                                <a:srgbClr val="000000"/>
                              </a:solidFill>
                              <a:latin typeface="Cambria Math" panose="02040503050406030204" pitchFamily="18" charset="0"/>
                            </a:rPr>
                            <m:t>Λ</m:t>
                          </m:r>
                        </m:e>
                        <m:sup>
                          <m:r>
                            <a:rPr lang="zh-CN" altLang="en-US" sz="2800" i="1">
                              <a:solidFill>
                                <a:srgbClr val="000000"/>
                              </a:solidFill>
                              <a:latin typeface="Cambria Math" panose="02040503050406030204" pitchFamily="18" charset="0"/>
                            </a:rPr>
                            <m:t>∗</m:t>
                          </m:r>
                        </m:sup>
                      </m:sSup>
                      <m:r>
                        <a:rPr lang="zh-CN" altLang="en-US" sz="2800" i="1">
                          <a:solidFill>
                            <a:srgbClr val="000000"/>
                          </a:solidFill>
                          <a:latin typeface="Cambria Math" panose="02040503050406030204" pitchFamily="18" charset="0"/>
                        </a:rPr>
                        <m:t>=</m:t>
                      </m:r>
                      <m:func>
                        <m:funcPr>
                          <m:ctrlPr>
                            <a:rPr lang="zh-CN" altLang="en-US" sz="2800" i="1">
                              <a:solidFill>
                                <a:srgbClr val="000000"/>
                              </a:solidFill>
                              <a:latin typeface="Cambria Math" panose="02040503050406030204" pitchFamily="18" charset="0"/>
                            </a:rPr>
                          </m:ctrlPr>
                        </m:funcPr>
                        <m:fName>
                          <m:sSub>
                            <m:sSubPr>
                              <m:ctrlPr>
                                <a:rPr lang="zh-CN" altLang="en-US" sz="2800" i="1">
                                  <a:solidFill>
                                    <a:srgbClr val="000000"/>
                                  </a:solidFill>
                                  <a:latin typeface="Cambria Math" panose="02040503050406030204" pitchFamily="18" charset="0"/>
                                </a:rPr>
                              </m:ctrlPr>
                            </m:sSubPr>
                            <m:e>
                              <m:r>
                                <m:rPr>
                                  <m:sty m:val="p"/>
                                </m:rPr>
                                <a:rPr lang="zh-CN" altLang="en-US" sz="2800" i="0">
                                  <a:solidFill>
                                    <a:srgbClr val="000000"/>
                                  </a:solidFill>
                                  <a:latin typeface="Cambria Math" panose="02040503050406030204" pitchFamily="18" charset="0"/>
                                </a:rPr>
                                <m:t>argmax</m:t>
                              </m:r>
                            </m:e>
                            <m:sub>
                              <m:r>
                                <m:rPr>
                                  <m:sty m:val="p"/>
                                </m:rPr>
                                <a:rPr lang="zh-CN" altLang="en-US" sz="2800" i="1">
                                  <a:solidFill>
                                    <a:srgbClr val="000000"/>
                                  </a:solidFill>
                                  <a:latin typeface="Cambria Math" panose="02040503050406030204" pitchFamily="18" charset="0"/>
                                </a:rPr>
                                <m:t>Λ</m:t>
                              </m:r>
                            </m:sub>
                          </m:sSub>
                        </m:fName>
                        <m:e>
                          <m:r>
                            <a:rPr lang="zh-CN" altLang="en-US" sz="2800" i="1">
                              <a:solidFill>
                                <a:srgbClr val="000000"/>
                              </a:solidFill>
                              <a:latin typeface="Cambria Math" panose="02040503050406030204" pitchFamily="18" charset="0"/>
                            </a:rPr>
                            <m:t>𝑝</m:t>
                          </m:r>
                        </m:e>
                      </m:func>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𝑑</m:t>
                      </m:r>
                      <m:r>
                        <a:rPr lang="zh-CN" altLang="en-US" sz="2800" i="1">
                          <a:solidFill>
                            <a:srgbClr val="000000"/>
                          </a:solidFill>
                          <a:latin typeface="Cambria Math" panose="02040503050406030204" pitchFamily="18" charset="0"/>
                        </a:rPr>
                        <m:t>|</m:t>
                      </m:r>
                      <m:r>
                        <m:rPr>
                          <m:sty m:val="p"/>
                        </m:rPr>
                        <a:rPr lang="zh-CN" altLang="en-US" sz="2800" i="1">
                          <a:solidFill>
                            <a:srgbClr val="000000"/>
                          </a:solidFill>
                          <a:latin typeface="Cambria Math" panose="02040503050406030204" pitchFamily="18" charset="0"/>
                        </a:rPr>
                        <m:t>Λ</m:t>
                      </m:r>
                      <m:r>
                        <a:rPr lang="zh-CN" altLang="en-US" sz="2800" i="1">
                          <a:solidFill>
                            <a:srgbClr val="000000"/>
                          </a:solidFill>
                          <a:latin typeface="Cambria Math" panose="02040503050406030204" pitchFamily="18" charset="0"/>
                        </a:rPr>
                        <m:t>)</m:t>
                      </m:r>
                    </m:oMath>
                  </m:oMathPara>
                </a14:m>
                <a:endParaRPr lang="en-US" dirty="0"/>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505869" y="1124365"/>
                <a:ext cx="10290661" cy="5600900"/>
              </a:xfrm>
              <a:prstGeom prst="rect">
                <a:avLst/>
              </a:prstGeom>
              <a:blipFill>
                <a:blip r:embed="rId3"/>
                <a:stretch>
                  <a:fillRect l="-985" t="-1357" b="-1244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085E1246-41CA-BF43-8EC6-A0B079BD775D}"/>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Tree>
    <p:extLst>
      <p:ext uri="{BB962C8B-B14F-4D97-AF65-F5344CB8AC3E}">
        <p14:creationId xmlns:p14="http://schemas.microsoft.com/office/powerpoint/2010/main" val="15180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Mixture </a:t>
            </a:r>
            <a:r>
              <a:rPr lang="en-US" altLang="zh-CN" dirty="0"/>
              <a:t>m</a:t>
            </a:r>
            <a:r>
              <a:rPr lang="en-US" dirty="0"/>
              <a:t>odel</a:t>
            </a:r>
            <a:r>
              <a:rPr lang="zh-CN" altLang="en-US" dirty="0"/>
              <a:t> </a:t>
            </a:r>
            <a:r>
              <a:rPr lang="en-US" altLang="zh-CN" dirty="0"/>
              <a:t>-</a:t>
            </a:r>
            <a:r>
              <a:rPr lang="en-US" dirty="0"/>
              <a:t> Cluster </a:t>
            </a:r>
            <a:r>
              <a:rPr lang="en-US" altLang="zh-CN" dirty="0"/>
              <a:t>a</a:t>
            </a:r>
            <a:r>
              <a:rPr lang="en-US" dirty="0"/>
              <a:t>llocation</a:t>
            </a:r>
          </a:p>
        </p:txBody>
      </p:sp>
      <mc:AlternateContent xmlns:mc="http://schemas.openxmlformats.org/markup-compatibility/2006" xmlns:a14="http://schemas.microsoft.com/office/drawing/2010/main">
        <mc:Choice Requires="a14">
          <p:sp>
            <p:nvSpPr>
              <p:cNvPr id="3" name="Content Placeholder 2"/>
              <p:cNvSpPr txBox="1">
                <a:spLocks/>
              </p:cNvSpPr>
              <p:nvPr/>
            </p:nvSpPr>
            <p:spPr>
              <a:xfrm>
                <a:off x="531935" y="1098129"/>
                <a:ext cx="11336217" cy="5124450"/>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b="1" dirty="0"/>
                  <a:t>Parameters</a:t>
                </a:r>
                <a:r>
                  <a:rPr lang="en-US" dirty="0"/>
                  <a:t> of the mixture model: </a:t>
                </a:r>
                <a14:m>
                  <m:oMath xmlns:m="http://schemas.openxmlformats.org/officeDocument/2006/math">
                    <m:r>
                      <a:rPr lang="en-US" altLang="zh-CN" i="1" dirty="0" smtClean="0">
                        <a:latin typeface="Cambria Math" panose="02040503050406030204" pitchFamily="18" charset="0"/>
                        <a:sym typeface="Symbol"/>
                      </a:rPr>
                      <m:t>=</m:t>
                    </m:r>
                    <m:d>
                      <m:dPr>
                        <m:ctrlPr>
                          <a:rPr lang="en-US" altLang="zh-CN" b="0" i="1" dirty="0" smtClean="0">
                            <a:latin typeface="Cambria Math" panose="02040503050406030204" pitchFamily="18" charset="0"/>
                            <a:sym typeface="Symbol"/>
                          </a:rPr>
                        </m:ctrlPr>
                      </m:dPr>
                      <m:e>
                        <m:d>
                          <m:dPr>
                            <m:begChr m:val="{"/>
                            <m:endChr m:val="}"/>
                            <m:ctrlPr>
                              <a:rPr lang="en-US" altLang="zh-CN" b="0"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𝜃</m:t>
                                </m:r>
                              </m:e>
                              <m:sub>
                                <m:r>
                                  <a:rPr lang="en-US" altLang="zh-CN" b="0" i="1" dirty="0" smtClean="0">
                                    <a:latin typeface="Cambria Math" panose="02040503050406030204" pitchFamily="18" charset="0"/>
                                  </a:rPr>
                                  <m:t>𝑖</m:t>
                                </m:r>
                              </m:sub>
                            </m:sSub>
                          </m:e>
                        </m:d>
                        <m:r>
                          <a:rPr lang="en-US" altLang="zh-CN" i="1" dirty="0">
                            <a:latin typeface="Cambria Math" panose="02040503050406030204" pitchFamily="18" charset="0"/>
                            <a:sym typeface="Symbol"/>
                          </a:rPr>
                          <m:t>; </m:t>
                        </m:r>
                        <m:d>
                          <m:dPr>
                            <m:begChr m:val="{"/>
                            <m:endChr m:val="}"/>
                            <m:ctrlPr>
                              <a:rPr lang="en-US" altLang="zh-CN" i="1" dirty="0">
                                <a:latin typeface="Cambria Math" panose="02040503050406030204" pitchFamily="18" charset="0"/>
                                <a:sym typeface="Symbol"/>
                              </a:rPr>
                            </m:ctrlPr>
                          </m:dPr>
                          <m:e>
                            <m:r>
                              <a:rPr lang="en-US" altLang="zh-CN" i="1" dirty="0">
                                <a:latin typeface="Cambria Math" panose="02040503050406030204" pitchFamily="18" charset="0"/>
                                <a:sym typeface="Symbol"/>
                              </a:rPr>
                              <m:t>𝑝</m:t>
                            </m:r>
                            <m:d>
                              <m:dPr>
                                <m:ctrlPr>
                                  <a:rPr lang="en-US" altLang="zh-CN" i="1" dirty="0">
                                    <a:latin typeface="Cambria Math" panose="02040503050406030204" pitchFamily="18" charset="0"/>
                                    <a:sym typeface="Symbol"/>
                                  </a:rPr>
                                </m:ctrlPr>
                              </m:dPr>
                              <m:e>
                                <m:sSub>
                                  <m:sSubPr>
                                    <m:ctrlPr>
                                      <a:rPr lang="en-US" altLang="zh-CN" b="0" i="1" dirty="0" smtClean="0">
                                        <a:latin typeface="Cambria Math" panose="02040503050406030204" pitchFamily="18" charset="0"/>
                                        <a:sym typeface="Symbol"/>
                                      </a:rPr>
                                    </m:ctrlPr>
                                  </m:sSubPr>
                                  <m:e>
                                    <m:r>
                                      <a:rPr lang="en-US" altLang="zh-CN" b="0" i="1" dirty="0" smtClean="0">
                                        <a:latin typeface="Cambria Math" panose="02040503050406030204" pitchFamily="18" charset="0"/>
                                        <a:sym typeface="Symbol"/>
                                      </a:rPr>
                                      <m:t>𝜃</m:t>
                                    </m:r>
                                  </m:e>
                                  <m:sub>
                                    <m:r>
                                      <a:rPr lang="en-US" altLang="zh-CN" b="0" i="1" dirty="0" smtClean="0">
                                        <a:latin typeface="Cambria Math" panose="02040503050406030204" pitchFamily="18" charset="0"/>
                                        <a:sym typeface="Symbol"/>
                                      </a:rPr>
                                      <m:t>𝑖</m:t>
                                    </m:r>
                                  </m:sub>
                                </m:sSub>
                              </m:e>
                            </m:d>
                          </m:e>
                        </m:d>
                      </m:e>
                    </m:d>
                    <m:r>
                      <a:rPr lang="en-US" altLang="zh-CN" i="1" dirty="0">
                        <a:latin typeface="Cambria Math" panose="02040503050406030204" pitchFamily="18" charset="0"/>
                        <a:sym typeface="Symbol"/>
                      </a:rPr>
                      <m:t>, </m:t>
                    </m:r>
                    <m:r>
                      <a:rPr lang="en-US" altLang="zh-CN" b="0" i="1" dirty="0" smtClean="0">
                        <a:latin typeface="Cambria Math" panose="02040503050406030204" pitchFamily="18" charset="0"/>
                        <a:sym typeface="Symbol"/>
                      </a:rPr>
                      <m:t>𝑖</m:t>
                    </m:r>
                    <m:r>
                      <a:rPr lang="en-US" altLang="zh-CN" b="0" i="1" dirty="0" smtClean="0">
                        <a:latin typeface="Cambria Math" panose="02040503050406030204" pitchFamily="18" charset="0"/>
                        <a:sym typeface="Symbol"/>
                      </a:rPr>
                      <m:t>∈[1,</m:t>
                    </m:r>
                    <m:r>
                      <a:rPr lang="en-US" altLang="zh-CN" b="0" i="1" dirty="0" smtClean="0">
                        <a:latin typeface="Cambria Math" panose="02040503050406030204" pitchFamily="18" charset="0"/>
                        <a:sym typeface="Symbol"/>
                      </a:rPr>
                      <m:t>𝑘</m:t>
                    </m:r>
                    <m:r>
                      <a:rPr lang="en-US" altLang="zh-CN" b="0" i="1" dirty="0" smtClean="0">
                        <a:latin typeface="Cambria Math" panose="02040503050406030204" pitchFamily="18" charset="0"/>
                        <a:sym typeface="Symbol"/>
                      </a:rPr>
                      <m:t>]</m:t>
                    </m:r>
                  </m:oMath>
                </a14:m>
                <a:endParaRPr lang="en-US" altLang="zh-CN" dirty="0"/>
              </a:p>
              <a:p>
                <a:pPr lvl="1">
                  <a:lnSpc>
                    <a:spcPct val="150000"/>
                  </a:lnSpc>
                </a:pPr>
                <a:r>
                  <a:rPr lang="en-US" dirty="0"/>
                  <a:t>Each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𝜃</m:t>
                        </m:r>
                      </m:e>
                      <m:sub>
                        <m:r>
                          <a:rPr lang="en-US" altLang="zh-CN" b="0" i="1" dirty="0" smtClean="0">
                            <a:latin typeface="Cambria Math" panose="02040503050406030204" pitchFamily="18" charset="0"/>
                          </a:rPr>
                          <m:t>𝑖</m:t>
                        </m:r>
                      </m:sub>
                    </m:sSub>
                  </m:oMath>
                </a14:m>
                <a:r>
                  <a:rPr lang="en-US" dirty="0">
                    <a:sym typeface="Symbol"/>
                  </a:rPr>
                  <a:t> represents the </a:t>
                </a:r>
                <a:r>
                  <a:rPr lang="en-US" b="1" dirty="0">
                    <a:sym typeface="Symbol"/>
                  </a:rPr>
                  <a:t>content of cluster </a:t>
                </a:r>
                <a14:m>
                  <m:oMath xmlns:m="http://schemas.openxmlformats.org/officeDocument/2006/math">
                    <m:r>
                      <a:rPr lang="en-US" b="1" i="1" smtClean="0">
                        <a:latin typeface="Cambria Math" panose="02040503050406030204" pitchFamily="18" charset="0"/>
                        <a:sym typeface="Symbol"/>
                      </a:rPr>
                      <m:t>𝒊</m:t>
                    </m:r>
                  </m:oMath>
                </a14:m>
                <a:r>
                  <a:rPr lang="en-US" dirty="0">
                    <a:sym typeface="Symbol"/>
                  </a:rPr>
                  <a:t>:</a:t>
                </a:r>
                <a:r>
                  <a:rPr lang="en-US" altLang="zh-CN" dirty="0">
                    <a:sym typeface="Symbol"/>
                  </a:rPr>
                  <a:t> </a:t>
                </a:r>
                <a14:m>
                  <m:oMath xmlns:m="http://schemas.openxmlformats.org/officeDocument/2006/math">
                    <m:r>
                      <a:rPr lang="en-US" altLang="zh-CN" i="1" dirty="0">
                        <a:latin typeface="Cambria Math" panose="02040503050406030204" pitchFamily="18" charset="0"/>
                        <a:sym typeface="Symbol"/>
                      </a:rPr>
                      <m:t>𝑝</m:t>
                    </m:r>
                    <m:d>
                      <m:dPr>
                        <m:ctrlPr>
                          <a:rPr lang="en-US" altLang="zh-CN" i="1" dirty="0">
                            <a:latin typeface="Cambria Math" panose="02040503050406030204" pitchFamily="18" charset="0"/>
                            <a:sym typeface="Symbol"/>
                          </a:rPr>
                        </m:ctrlPr>
                      </m:dPr>
                      <m:e>
                        <m:sSub>
                          <m:sSubPr>
                            <m:ctrlPr>
                              <a:rPr lang="en-US" altLang="zh-CN" i="1" dirty="0">
                                <a:latin typeface="Cambria Math" panose="02040503050406030204" pitchFamily="18" charset="0"/>
                                <a:sym typeface="Symbol"/>
                              </a:rPr>
                            </m:ctrlPr>
                          </m:sSubPr>
                          <m:e>
                            <m:r>
                              <a:rPr lang="en-US" altLang="zh-CN" b="0" i="1" dirty="0" smtClean="0">
                                <a:latin typeface="Cambria Math" panose="02040503050406030204" pitchFamily="18" charset="0"/>
                                <a:sym typeface="Symbol"/>
                              </a:rPr>
                              <m:t>𝑤</m:t>
                            </m:r>
                            <m:r>
                              <a:rPr lang="en-US" altLang="zh-CN" b="0" i="1" dirty="0" smtClean="0">
                                <a:latin typeface="Cambria Math" panose="02040503050406030204" pitchFamily="18" charset="0"/>
                                <a:sym typeface="Symbol"/>
                              </a:rPr>
                              <m:t>|</m:t>
                            </m:r>
                            <m:r>
                              <a:rPr lang="en-US" altLang="zh-CN" i="1" dirty="0">
                                <a:latin typeface="Cambria Math" panose="02040503050406030204" pitchFamily="18" charset="0"/>
                                <a:sym typeface="Symbol"/>
                              </a:rPr>
                              <m:t>𝜃</m:t>
                            </m:r>
                          </m:e>
                          <m:sub>
                            <m:r>
                              <a:rPr lang="en-US" altLang="zh-CN" i="1" dirty="0">
                                <a:latin typeface="Cambria Math" panose="02040503050406030204" pitchFamily="18" charset="0"/>
                                <a:sym typeface="Symbol"/>
                              </a:rPr>
                              <m:t>𝑖</m:t>
                            </m:r>
                          </m:sub>
                        </m:sSub>
                      </m:e>
                    </m:d>
                  </m:oMath>
                </a14:m>
                <a:endParaRPr lang="en-US" altLang="zh-CN" dirty="0">
                  <a:sym typeface="Symbol"/>
                </a:endParaRPr>
              </a:p>
              <a:p>
                <a:pPr lvl="1">
                  <a:lnSpc>
                    <a:spcPct val="150000"/>
                  </a:lnSpc>
                </a:pPr>
                <a14:m>
                  <m:oMath xmlns:m="http://schemas.openxmlformats.org/officeDocument/2006/math">
                    <m:r>
                      <a:rPr lang="en-US" altLang="zh-CN" i="1" dirty="0">
                        <a:latin typeface="Cambria Math" panose="02040503050406030204" pitchFamily="18" charset="0"/>
                        <a:sym typeface="Symbol"/>
                      </a:rPr>
                      <m:t>𝑝</m:t>
                    </m:r>
                    <m:d>
                      <m:dPr>
                        <m:ctrlPr>
                          <a:rPr lang="en-US" altLang="zh-CN" i="1" dirty="0">
                            <a:latin typeface="Cambria Math" panose="02040503050406030204" pitchFamily="18" charset="0"/>
                            <a:sym typeface="Symbol"/>
                          </a:rPr>
                        </m:ctrlPr>
                      </m:dPr>
                      <m:e>
                        <m:sSub>
                          <m:sSubPr>
                            <m:ctrlPr>
                              <a:rPr lang="en-US" altLang="zh-CN" i="1" dirty="0">
                                <a:latin typeface="Cambria Math" panose="02040503050406030204" pitchFamily="18" charset="0"/>
                                <a:sym typeface="Symbol"/>
                              </a:rPr>
                            </m:ctrlPr>
                          </m:sSubPr>
                          <m:e>
                            <m:r>
                              <a:rPr lang="en-US" altLang="zh-CN" i="1" dirty="0">
                                <a:latin typeface="Cambria Math" panose="02040503050406030204" pitchFamily="18" charset="0"/>
                                <a:sym typeface="Symbol"/>
                              </a:rPr>
                              <m:t>𝜃</m:t>
                            </m:r>
                          </m:e>
                          <m:sub>
                            <m:r>
                              <a:rPr lang="en-US" altLang="zh-CN" i="1" dirty="0">
                                <a:latin typeface="Cambria Math" panose="02040503050406030204" pitchFamily="18" charset="0"/>
                                <a:sym typeface="Symbol"/>
                              </a:rPr>
                              <m:t>𝑖</m:t>
                            </m:r>
                          </m:sub>
                        </m:sSub>
                      </m:e>
                    </m:d>
                  </m:oMath>
                </a14:m>
                <a:r>
                  <a:rPr lang="en-US" dirty="0">
                    <a:sym typeface="Symbol"/>
                  </a:rPr>
                  <a:t> indicates the </a:t>
                </a:r>
                <a:r>
                  <a:rPr lang="en-US" b="1" dirty="0">
                    <a:sym typeface="Symbol"/>
                  </a:rPr>
                  <a:t>size of cluster </a:t>
                </a:r>
                <a14:m>
                  <m:oMath xmlns:m="http://schemas.openxmlformats.org/officeDocument/2006/math">
                    <m:r>
                      <a:rPr lang="en-US" b="1" i="1" smtClean="0">
                        <a:latin typeface="Cambria Math" panose="02040503050406030204" pitchFamily="18" charset="0"/>
                        <a:sym typeface="Symbol"/>
                      </a:rPr>
                      <m:t>𝒊</m:t>
                    </m:r>
                  </m:oMath>
                </a14:m>
                <a:r>
                  <a:rPr lang="en-US" dirty="0">
                    <a:sym typeface="Symbol"/>
                  </a:rPr>
                  <a:t> </a:t>
                </a:r>
              </a:p>
              <a:p>
                <a:pPr>
                  <a:lnSpc>
                    <a:spcPct val="150000"/>
                  </a:lnSpc>
                </a:pPr>
                <a:r>
                  <a:rPr lang="en-US" dirty="0"/>
                  <a:t>Which cluster should document </a:t>
                </a:r>
                <a14:m>
                  <m:oMath xmlns:m="http://schemas.openxmlformats.org/officeDocument/2006/math">
                    <m:r>
                      <a:rPr lang="en-US" i="1" dirty="0" smtClean="0">
                        <a:latin typeface="Cambria Math" panose="02040503050406030204" pitchFamily="18" charset="0"/>
                      </a:rPr>
                      <m:t>𝑑</m:t>
                    </m:r>
                  </m:oMath>
                </a14:m>
                <a:r>
                  <a:rPr lang="en-US" dirty="0"/>
                  <a:t> belong to? </a:t>
                </a:r>
              </a:p>
              <a:p>
                <a:pPr lvl="1">
                  <a:lnSpc>
                    <a:spcPct val="150000"/>
                  </a:lnSpc>
                </a:pPr>
                <a:r>
                  <a:rPr lang="en-US" b="1" dirty="0"/>
                  <a:t>Likelihood only</a:t>
                </a:r>
                <a:r>
                  <a:rPr lang="en-US" dirty="0"/>
                  <a:t>: Assign </a:t>
                </a:r>
                <a14:m>
                  <m:oMath xmlns:m="http://schemas.openxmlformats.org/officeDocument/2006/math">
                    <m:r>
                      <a:rPr lang="en-US" i="1" dirty="0" smtClean="0">
                        <a:latin typeface="Cambria Math" panose="02040503050406030204" pitchFamily="18" charset="0"/>
                      </a:rPr>
                      <m:t>𝑑</m:t>
                    </m:r>
                  </m:oMath>
                </a14:m>
                <a:r>
                  <a:rPr lang="en-US" dirty="0"/>
                  <a:t> to the cluster corresponding to the topic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𝜃</m:t>
                        </m:r>
                      </m:e>
                      <m:sub>
                        <m:r>
                          <a:rPr lang="en-US" altLang="zh-CN" b="0" i="1" dirty="0" smtClean="0">
                            <a:latin typeface="Cambria Math" panose="02040503050406030204" pitchFamily="18" charset="0"/>
                          </a:rPr>
                          <m:t>𝑖</m:t>
                        </m:r>
                      </m:sub>
                    </m:sSub>
                  </m:oMath>
                </a14:m>
                <a:r>
                  <a:rPr lang="en-US" dirty="0">
                    <a:sym typeface="Symbol"/>
                  </a:rPr>
                  <a:t> that most likely has been used to generate </a:t>
                </a:r>
                <a14:m>
                  <m:oMath xmlns:m="http://schemas.openxmlformats.org/officeDocument/2006/math">
                    <m:r>
                      <a:rPr lang="en-US" altLang="zh-CN" i="1" dirty="0">
                        <a:latin typeface="Cambria Math" panose="02040503050406030204" pitchFamily="18" charset="0"/>
                      </a:rPr>
                      <m:t>𝑑</m:t>
                    </m:r>
                  </m:oMath>
                </a14:m>
                <a:endParaRPr lang="en-US" dirty="0">
                  <a:sym typeface="Symbol"/>
                </a:endParaRPr>
              </a:p>
              <a:p>
                <a:pPr lvl="1">
                  <a:lnSpc>
                    <a:spcPct val="150000"/>
                  </a:lnSpc>
                </a:pPr>
                <a:r>
                  <a:rPr lang="en-US" b="1" dirty="0">
                    <a:sym typeface="Symbol"/>
                  </a:rPr>
                  <a:t>Likelihood + prior </a:t>
                </a:r>
                <a14:m>
                  <m:oMath xmlns:m="http://schemas.openxmlformats.org/officeDocument/2006/math">
                    <m:r>
                      <a:rPr lang="en-US" altLang="zh-CN" i="1" dirty="0" smtClean="0">
                        <a:latin typeface="Cambria Math" panose="02040503050406030204" pitchFamily="18" charset="0"/>
                        <a:sym typeface="Symbol"/>
                      </a:rPr>
                      <m:t>𝑝</m:t>
                    </m:r>
                    <m:d>
                      <m:dPr>
                        <m:ctrlPr>
                          <a:rPr lang="en-US" altLang="zh-CN" i="1" dirty="0">
                            <a:latin typeface="Cambria Math" panose="02040503050406030204" pitchFamily="18" charset="0"/>
                            <a:sym typeface="Symbol"/>
                          </a:rPr>
                        </m:ctrlPr>
                      </m:dPr>
                      <m:e>
                        <m:sSub>
                          <m:sSubPr>
                            <m:ctrlPr>
                              <a:rPr lang="en-US" altLang="zh-CN" i="1" dirty="0">
                                <a:latin typeface="Cambria Math" panose="02040503050406030204" pitchFamily="18" charset="0"/>
                                <a:sym typeface="Symbol"/>
                              </a:rPr>
                            </m:ctrlPr>
                          </m:sSubPr>
                          <m:e>
                            <m:r>
                              <a:rPr lang="en-US" altLang="zh-CN" i="1" dirty="0">
                                <a:latin typeface="Cambria Math" panose="02040503050406030204" pitchFamily="18" charset="0"/>
                                <a:sym typeface="Symbol"/>
                              </a:rPr>
                              <m:t>𝜃</m:t>
                            </m:r>
                          </m:e>
                          <m:sub>
                            <m:r>
                              <a:rPr lang="en-US" altLang="zh-CN" i="1" dirty="0">
                                <a:latin typeface="Cambria Math" panose="02040503050406030204" pitchFamily="18" charset="0"/>
                                <a:sym typeface="Symbol"/>
                              </a:rPr>
                              <m:t>𝑖</m:t>
                            </m:r>
                          </m:sub>
                        </m:sSub>
                      </m:e>
                    </m:d>
                  </m:oMath>
                </a14:m>
                <a:r>
                  <a:rPr lang="en-US" b="1" dirty="0">
                    <a:sym typeface="Symbol"/>
                  </a:rPr>
                  <a:t> (Bayesian): </a:t>
                </a:r>
                <a:r>
                  <a:rPr lang="en-US" dirty="0">
                    <a:sym typeface="Symbol"/>
                  </a:rPr>
                  <a:t>favor large clusters</a:t>
                </a:r>
                <a:endParaRPr lang="en-US" dirty="0"/>
              </a:p>
              <a:p>
                <a:pPr>
                  <a:lnSpc>
                    <a:spcPct val="150000"/>
                  </a:lnSpc>
                </a:pPr>
                <a:endParaRPr lang="en-US" dirty="0"/>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531935" y="1098129"/>
                <a:ext cx="11336217" cy="5124450"/>
              </a:xfrm>
              <a:prstGeom prst="rect">
                <a:avLst/>
              </a:prstGeom>
              <a:blipFill>
                <a:blip r:embed="rId3"/>
                <a:stretch>
                  <a:fillRect l="-8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 name="Object 3"/>
              <p:cNvSpPr txBox="1"/>
              <p:nvPr/>
            </p:nvSpPr>
            <p:spPr bwMode="auto">
              <a:xfrm>
                <a:off x="8111101" y="3231124"/>
                <a:ext cx="3666951" cy="5334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𝑐</m:t>
                          </m:r>
                        </m:e>
                        <m:sub>
                          <m:r>
                            <a:rPr lang="zh-CN" altLang="en-US" sz="2800" i="1">
                              <a:solidFill>
                                <a:srgbClr val="000000"/>
                              </a:solidFill>
                              <a:latin typeface="Cambria Math" panose="02040503050406030204" pitchFamily="18" charset="0"/>
                            </a:rPr>
                            <m:t>𝑑</m:t>
                          </m:r>
                        </m:sub>
                      </m:sSub>
                      <m:r>
                        <a:rPr lang="zh-CN" altLang="en-US" sz="2800" i="1">
                          <a:solidFill>
                            <a:srgbClr val="000000"/>
                          </a:solidFill>
                          <a:latin typeface="Cambria Math" panose="02040503050406030204" pitchFamily="18" charset="0"/>
                        </a:rPr>
                        <m:t>=</m:t>
                      </m:r>
                      <m:func>
                        <m:funcPr>
                          <m:ctrlPr>
                            <a:rPr lang="zh-CN" altLang="en-US" sz="2800" i="1">
                              <a:solidFill>
                                <a:srgbClr val="000000"/>
                              </a:solidFill>
                              <a:latin typeface="Cambria Math" panose="02040503050406030204" pitchFamily="18" charset="0"/>
                            </a:rPr>
                          </m:ctrlPr>
                        </m:funcPr>
                        <m:fName>
                          <m:sSub>
                            <m:sSubPr>
                              <m:ctrlPr>
                                <a:rPr lang="zh-CN" altLang="en-US" sz="2800" i="1">
                                  <a:solidFill>
                                    <a:srgbClr val="000000"/>
                                  </a:solidFill>
                                  <a:latin typeface="Cambria Math" panose="02040503050406030204" pitchFamily="18" charset="0"/>
                                </a:rPr>
                              </m:ctrlPr>
                            </m:sSubPr>
                            <m:e>
                              <m:r>
                                <m:rPr>
                                  <m:sty m:val="p"/>
                                </m:rPr>
                                <a:rPr lang="zh-CN" altLang="en-US" sz="2800" i="0">
                                  <a:solidFill>
                                    <a:srgbClr val="000000"/>
                                  </a:solidFill>
                                  <a:latin typeface="Cambria Math" panose="02040503050406030204" pitchFamily="18" charset="0"/>
                                </a:rPr>
                                <m:t>argmax</m:t>
                              </m:r>
                            </m:e>
                            <m:sub>
                              <m:r>
                                <a:rPr lang="zh-CN" altLang="en-US" sz="2800" i="1">
                                  <a:solidFill>
                                    <a:srgbClr val="000000"/>
                                  </a:solidFill>
                                  <a:latin typeface="Cambria Math" panose="02040503050406030204" pitchFamily="18" charset="0"/>
                                </a:rPr>
                                <m:t>𝑖</m:t>
                              </m:r>
                            </m:sub>
                          </m:sSub>
                        </m:fName>
                        <m:e>
                          <m:r>
                            <a:rPr lang="zh-CN" altLang="en-US" sz="2800" i="1">
                              <a:solidFill>
                                <a:srgbClr val="000000"/>
                              </a:solidFill>
                              <a:latin typeface="Cambria Math" panose="02040503050406030204" pitchFamily="18" charset="0"/>
                            </a:rPr>
                            <m:t>𝑝</m:t>
                          </m:r>
                        </m:e>
                      </m:func>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𝑑</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𝜃</m:t>
                          </m:r>
                        </m:e>
                        <m:sub>
                          <m:r>
                            <a:rPr lang="zh-CN" altLang="en-US" sz="2800" i="1">
                              <a:solidFill>
                                <a:srgbClr val="000000"/>
                              </a:solidFill>
                              <a:latin typeface="Cambria Math" panose="02040503050406030204" pitchFamily="18" charset="0"/>
                            </a:rPr>
                            <m:t>𝑖</m:t>
                          </m:r>
                        </m:sub>
                      </m:sSub>
                      <m:r>
                        <a:rPr lang="zh-CN" altLang="en-US" sz="2800" i="1">
                          <a:solidFill>
                            <a:srgbClr val="000000"/>
                          </a:solidFill>
                          <a:latin typeface="Cambria Math" panose="02040503050406030204" pitchFamily="18" charset="0"/>
                        </a:rPr>
                        <m:t>)</m:t>
                      </m:r>
                    </m:oMath>
                  </m:oMathPara>
                </a14:m>
                <a:endParaRPr lang="zh-CN" altLang="en-US" sz="2800" dirty="0"/>
              </a:p>
            </p:txBody>
          </p:sp>
        </mc:Choice>
        <mc:Fallback xmlns="">
          <p:sp>
            <p:nvSpPr>
              <p:cNvPr id="4" name="Object 3"/>
              <p:cNvSpPr txBox="1">
                <a:spLocks noRot="1" noChangeAspect="1" noMove="1" noResize="1" noEditPoints="1" noAdjustHandles="1" noChangeArrowheads="1" noChangeShapeType="1" noTextEdit="1"/>
              </p:cNvSpPr>
              <p:nvPr/>
            </p:nvSpPr>
            <p:spPr bwMode="auto">
              <a:xfrm>
                <a:off x="8111101" y="3231124"/>
                <a:ext cx="3666951" cy="533400"/>
              </a:xfrm>
              <a:prstGeom prst="rect">
                <a:avLst/>
              </a:prstGeom>
              <a:blipFill>
                <a:blip r:embed="rId4"/>
                <a:stretch>
                  <a:fillRect b="-18605"/>
                </a:stretch>
              </a:blipFill>
              <a:ln>
                <a:noFill/>
              </a:ln>
            </p:spPr>
            <p:txBody>
              <a:bodyPr/>
              <a:lstStyle/>
              <a:p>
                <a:r>
                  <a:rPr lang="en-CN">
                    <a:noFill/>
                  </a:rPr>
                  <a:t> </a:t>
                </a:r>
              </a:p>
            </p:txBody>
          </p:sp>
        </mc:Fallback>
      </mc:AlternateContent>
      <p:sp>
        <p:nvSpPr>
          <p:cNvPr id="5" name="Slide Number Placeholder 4">
            <a:extLst>
              <a:ext uri="{FF2B5EF4-FFF2-40B4-BE49-F238E27FC236}">
                <a16:creationId xmlns:a16="http://schemas.microsoft.com/office/drawing/2014/main" id="{D97A9814-DC67-4F4F-9A60-88E07F2C7D31}"/>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spTree>
    <p:extLst>
      <p:ext uri="{BB962C8B-B14F-4D97-AF65-F5344CB8AC3E}">
        <p14:creationId xmlns:p14="http://schemas.microsoft.com/office/powerpoint/2010/main" val="169906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Mixture </a:t>
            </a:r>
            <a:r>
              <a:rPr lang="en-US" altLang="zh-CN" dirty="0"/>
              <a:t>m</a:t>
            </a:r>
            <a:r>
              <a:rPr lang="en-US" dirty="0"/>
              <a:t>odel</a:t>
            </a:r>
            <a:r>
              <a:rPr lang="zh-CN" altLang="en-US" dirty="0"/>
              <a:t> </a:t>
            </a:r>
            <a:r>
              <a:rPr lang="en-US" altLang="zh-CN" dirty="0"/>
              <a:t>-</a:t>
            </a:r>
            <a:r>
              <a:rPr lang="en-US" dirty="0"/>
              <a:t> the ML </a:t>
            </a:r>
            <a:r>
              <a:rPr lang="en-US" altLang="zh-CN" dirty="0"/>
              <a:t>e</a:t>
            </a:r>
            <a:r>
              <a:rPr lang="en-US" dirty="0"/>
              <a:t>stimate? </a:t>
            </a: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553102" y="1335109"/>
                <a:ext cx="11113477" cy="5495511"/>
              </a:xfrm>
              <a:prstGeom prst="rect">
                <a:avLst/>
              </a:prstGeom>
            </p:spPr>
            <p:txBody>
              <a:bodyPr>
                <a:norm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 collection of documents </a:t>
                </a:r>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d>
                      <m:dPr>
                        <m:begChr m:val="{"/>
                        <m:endChr m:val="}"/>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𝑑</m:t>
                        </m:r>
                        <m:r>
                          <a:rPr lang="en-US" altLang="zh-CN" i="1" baseline="-25000" dirty="0">
                            <a:latin typeface="Cambria Math" panose="02040503050406030204" pitchFamily="18" charset="0"/>
                          </a:rPr>
                          <m:t>1</m:t>
                        </m:r>
                        <m:r>
                          <a:rPr lang="en-US" altLang="zh-CN" i="1" dirty="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𝑑</m:t>
                            </m:r>
                          </m:e>
                          <m:sub>
                            <m:r>
                              <a:rPr lang="en-US" altLang="zh-CN" b="0" i="1" dirty="0" smtClean="0">
                                <a:latin typeface="Cambria Math" panose="02040503050406030204" pitchFamily="18" charset="0"/>
                              </a:rPr>
                              <m:t>𝑁</m:t>
                            </m:r>
                          </m:sub>
                        </m:sSub>
                      </m:e>
                    </m:d>
                  </m:oMath>
                </a14:m>
                <a:endParaRPr lang="en-US" dirty="0"/>
              </a:p>
              <a:p>
                <a:pPr>
                  <a:lnSpc>
                    <a:spcPct val="150000"/>
                  </a:lnSpc>
                </a:pPr>
                <a:r>
                  <a:rPr lang="en-US" dirty="0"/>
                  <a:t>Model: mixture of k unigram LMs: </a:t>
                </a:r>
                <a14:m>
                  <m:oMath xmlns:m="http://schemas.openxmlformats.org/officeDocument/2006/math">
                    <m:r>
                      <a:rPr lang="en-US" altLang="zh-CN" i="1" dirty="0" smtClean="0">
                        <a:latin typeface="Cambria Math" panose="02040503050406030204" pitchFamily="18" charset="0"/>
                        <a:sym typeface="Symbol"/>
                      </a:rPr>
                      <m:t>=</m:t>
                    </m:r>
                    <m:d>
                      <m:dPr>
                        <m:ctrlPr>
                          <a:rPr lang="en-US" altLang="zh-CN" b="0" i="1" dirty="0" smtClean="0">
                            <a:latin typeface="Cambria Math" panose="02040503050406030204" pitchFamily="18" charset="0"/>
                            <a:sym typeface="Symbol"/>
                          </a:rPr>
                        </m:ctrlPr>
                      </m:dPr>
                      <m:e>
                        <m:d>
                          <m:dPr>
                            <m:begChr m:val="{"/>
                            <m:endChr m:val="}"/>
                            <m:ctrlPr>
                              <a:rPr lang="en-US" altLang="zh-CN" b="0" i="1" dirty="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𝜃</m:t>
                                </m:r>
                              </m:e>
                              <m:sub>
                                <m:r>
                                  <a:rPr lang="en-US" altLang="zh-CN" b="0" i="1" dirty="0" smtClean="0">
                                    <a:latin typeface="Cambria Math" panose="02040503050406030204" pitchFamily="18" charset="0"/>
                                  </a:rPr>
                                  <m:t>𝑖</m:t>
                                </m:r>
                              </m:sub>
                            </m:sSub>
                          </m:e>
                        </m:d>
                        <m:r>
                          <a:rPr lang="en-US" altLang="zh-CN" i="1" dirty="0">
                            <a:latin typeface="Cambria Math" panose="02040503050406030204" pitchFamily="18" charset="0"/>
                            <a:sym typeface="Symbol"/>
                          </a:rPr>
                          <m:t>; </m:t>
                        </m:r>
                        <m:d>
                          <m:dPr>
                            <m:begChr m:val="{"/>
                            <m:endChr m:val="}"/>
                            <m:ctrlPr>
                              <a:rPr lang="en-US" altLang="zh-CN" i="1" dirty="0">
                                <a:latin typeface="Cambria Math" panose="02040503050406030204" pitchFamily="18" charset="0"/>
                                <a:sym typeface="Symbol"/>
                              </a:rPr>
                            </m:ctrlPr>
                          </m:dPr>
                          <m:e>
                            <m:r>
                              <a:rPr lang="en-US" altLang="zh-CN" i="1" dirty="0">
                                <a:latin typeface="Cambria Math" panose="02040503050406030204" pitchFamily="18" charset="0"/>
                                <a:sym typeface="Symbol"/>
                              </a:rPr>
                              <m:t>𝑝</m:t>
                            </m:r>
                            <m:d>
                              <m:dPr>
                                <m:ctrlPr>
                                  <a:rPr lang="en-US" altLang="zh-CN" i="1" dirty="0">
                                    <a:latin typeface="Cambria Math" panose="02040503050406030204" pitchFamily="18" charset="0"/>
                                    <a:sym typeface="Symbol"/>
                                  </a:rPr>
                                </m:ctrlPr>
                              </m:dPr>
                              <m:e>
                                <m:sSub>
                                  <m:sSubPr>
                                    <m:ctrlPr>
                                      <a:rPr lang="en-US" altLang="zh-CN" b="0" i="1" dirty="0" smtClean="0">
                                        <a:latin typeface="Cambria Math" panose="02040503050406030204" pitchFamily="18" charset="0"/>
                                        <a:sym typeface="Symbol"/>
                                      </a:rPr>
                                    </m:ctrlPr>
                                  </m:sSubPr>
                                  <m:e>
                                    <m:r>
                                      <a:rPr lang="en-US" altLang="zh-CN" b="0" i="1" dirty="0" smtClean="0">
                                        <a:latin typeface="Cambria Math" panose="02040503050406030204" pitchFamily="18" charset="0"/>
                                        <a:sym typeface="Symbol"/>
                                      </a:rPr>
                                      <m:t>𝜃</m:t>
                                    </m:r>
                                  </m:e>
                                  <m:sub>
                                    <m:r>
                                      <a:rPr lang="en-US" altLang="zh-CN" b="0" i="1" dirty="0" smtClean="0">
                                        <a:latin typeface="Cambria Math" panose="02040503050406030204" pitchFamily="18" charset="0"/>
                                        <a:sym typeface="Symbol"/>
                                      </a:rPr>
                                      <m:t>𝑖</m:t>
                                    </m:r>
                                  </m:sub>
                                </m:sSub>
                              </m:e>
                            </m:d>
                          </m:e>
                        </m:d>
                      </m:e>
                    </m:d>
                    <m:r>
                      <a:rPr lang="en-US" altLang="zh-CN" i="1" dirty="0">
                        <a:latin typeface="Cambria Math" panose="02040503050406030204" pitchFamily="18" charset="0"/>
                        <a:sym typeface="Symbol"/>
                      </a:rPr>
                      <m:t>, </m:t>
                    </m:r>
                    <m:r>
                      <a:rPr lang="en-US" altLang="zh-CN" b="0" i="1" dirty="0" smtClean="0">
                        <a:latin typeface="Cambria Math" panose="02040503050406030204" pitchFamily="18" charset="0"/>
                        <a:sym typeface="Symbol"/>
                      </a:rPr>
                      <m:t>𝑖</m:t>
                    </m:r>
                    <m:r>
                      <a:rPr lang="en-US" altLang="zh-CN" b="0" i="1" dirty="0" smtClean="0">
                        <a:latin typeface="Cambria Math" panose="02040503050406030204" pitchFamily="18" charset="0"/>
                        <a:sym typeface="Symbol"/>
                      </a:rPr>
                      <m:t>∈[1,</m:t>
                    </m:r>
                    <m:r>
                      <a:rPr lang="en-US" altLang="zh-CN" b="0" i="1" dirty="0" smtClean="0">
                        <a:latin typeface="Cambria Math" panose="02040503050406030204" pitchFamily="18" charset="0"/>
                        <a:sym typeface="Symbol"/>
                      </a:rPr>
                      <m:t>𝑘</m:t>
                    </m:r>
                    <m:r>
                      <a:rPr lang="en-US" altLang="zh-CN" b="0" i="1" dirty="0" smtClean="0">
                        <a:latin typeface="Cambria Math" panose="02040503050406030204" pitchFamily="18" charset="0"/>
                        <a:sym typeface="Symbol"/>
                      </a:rPr>
                      <m:t>]</m:t>
                    </m:r>
                  </m:oMath>
                </a14:m>
                <a:endParaRPr lang="en-US" altLang="zh-CN" dirty="0"/>
              </a:p>
              <a:p>
                <a:pPr lvl="1"/>
                <a:r>
                  <a:rPr lang="en-US" altLang="zh-CN" dirty="0"/>
                  <a:t>To generate a document, first </a:t>
                </a:r>
                <a:r>
                  <a:rPr lang="en-US" altLang="zh-CN" b="1" dirty="0"/>
                  <a:t>choose a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𝜃</m:t>
                        </m:r>
                      </m:e>
                      <m:sub>
                        <m:r>
                          <a:rPr lang="en-US" altLang="zh-CN" b="0" i="1" dirty="0" smtClean="0">
                            <a:latin typeface="Cambria Math" panose="02040503050406030204" pitchFamily="18" charset="0"/>
                          </a:rPr>
                          <m:t>𝑖</m:t>
                        </m:r>
                      </m:sub>
                    </m:sSub>
                  </m:oMath>
                </a14:m>
                <a:r>
                  <a:rPr lang="en-US" altLang="zh-CN" dirty="0">
                    <a:sym typeface="Symbol"/>
                  </a:rPr>
                  <a:t> according to </a:t>
                </a:r>
                <a14:m>
                  <m:oMath xmlns:m="http://schemas.openxmlformats.org/officeDocument/2006/math">
                    <m:r>
                      <a:rPr lang="en-US" altLang="zh-CN" i="1" dirty="0">
                        <a:latin typeface="Cambria Math" panose="02040503050406030204" pitchFamily="18" charset="0"/>
                        <a:sym typeface="Symbol"/>
                      </a:rPr>
                      <m:t>𝑝</m:t>
                    </m:r>
                    <m:d>
                      <m:dPr>
                        <m:ctrlPr>
                          <a:rPr lang="en-US" altLang="zh-CN" i="1" dirty="0">
                            <a:latin typeface="Cambria Math" panose="02040503050406030204" pitchFamily="18" charset="0"/>
                            <a:sym typeface="Symbol"/>
                          </a:rPr>
                        </m:ctrlPr>
                      </m:dPr>
                      <m:e>
                        <m:sSub>
                          <m:sSubPr>
                            <m:ctrlPr>
                              <a:rPr lang="en-US" altLang="zh-CN" i="1" dirty="0">
                                <a:latin typeface="Cambria Math" panose="02040503050406030204" pitchFamily="18" charset="0"/>
                                <a:sym typeface="Symbol"/>
                              </a:rPr>
                            </m:ctrlPr>
                          </m:sSubPr>
                          <m:e>
                            <m:r>
                              <a:rPr lang="en-US" altLang="zh-CN" i="1" dirty="0">
                                <a:latin typeface="Cambria Math" panose="02040503050406030204" pitchFamily="18" charset="0"/>
                                <a:sym typeface="Symbol"/>
                              </a:rPr>
                              <m:t>𝜃</m:t>
                            </m:r>
                          </m:e>
                          <m:sub>
                            <m:r>
                              <a:rPr lang="en-US" altLang="zh-CN" i="1" dirty="0">
                                <a:latin typeface="Cambria Math" panose="02040503050406030204" pitchFamily="18" charset="0"/>
                                <a:sym typeface="Symbol"/>
                              </a:rPr>
                              <m:t>𝑖</m:t>
                            </m:r>
                          </m:sub>
                        </m:sSub>
                      </m:e>
                    </m:d>
                  </m:oMath>
                </a14:m>
                <a:r>
                  <a:rPr lang="en-US" altLang="zh-CN" dirty="0">
                    <a:sym typeface="Symbol"/>
                  </a:rPr>
                  <a:t>, and then generate </a:t>
                </a:r>
                <a:r>
                  <a:rPr lang="en-US" altLang="zh-CN" b="1" dirty="0">
                    <a:sym typeface="Symbol"/>
                  </a:rPr>
                  <a:t>all</a:t>
                </a:r>
                <a:r>
                  <a:rPr lang="en-US" altLang="zh-CN" dirty="0">
                    <a:sym typeface="Symbol"/>
                  </a:rPr>
                  <a:t> words in the document using </a:t>
                </a:r>
                <a14:m>
                  <m:oMath xmlns:m="http://schemas.openxmlformats.org/officeDocument/2006/math">
                    <m:r>
                      <a:rPr lang="en-US" altLang="zh-CN" b="0" i="1" smtClean="0">
                        <a:latin typeface="Cambria Math" panose="02040503050406030204" pitchFamily="18" charset="0"/>
                        <a:sym typeface="Symbol"/>
                      </a:rPr>
                      <m:t>𝑝</m:t>
                    </m:r>
                    <m:d>
                      <m:dPr>
                        <m:ctrlPr>
                          <a:rPr lang="en-US" altLang="zh-CN" b="0" i="1" smtClean="0">
                            <a:latin typeface="Cambria Math" panose="02040503050406030204" pitchFamily="18" charset="0"/>
                            <a:sym typeface="Symbol"/>
                          </a:rPr>
                        </m:ctrlPr>
                      </m:dPr>
                      <m:e>
                        <m:r>
                          <a:rPr lang="en-US" altLang="zh-CN" b="0" i="1" smtClean="0">
                            <a:latin typeface="Cambria Math" panose="02040503050406030204" pitchFamily="18" charset="0"/>
                            <a:sym typeface="Symbol"/>
                          </a:rPr>
                          <m:t>𝑤</m:t>
                        </m:r>
                      </m:e>
                      <m:e>
                        <m:sSub>
                          <m:sSubPr>
                            <m:ctrlPr>
                              <a:rPr lang="en-US" altLang="zh-CN" b="0" i="1" smtClean="0">
                                <a:latin typeface="Cambria Math" panose="02040503050406030204" pitchFamily="18" charset="0"/>
                                <a:sym typeface="Symbol"/>
                              </a:rPr>
                            </m:ctrlPr>
                          </m:sSubPr>
                          <m:e>
                            <m:r>
                              <a:rPr lang="en-US" altLang="zh-CN" b="0" i="1" smtClean="0">
                                <a:latin typeface="Cambria Math" panose="02040503050406030204" pitchFamily="18" charset="0"/>
                                <a:sym typeface="Symbol"/>
                              </a:rPr>
                              <m:t>𝜃</m:t>
                            </m:r>
                          </m:e>
                          <m:sub>
                            <m:r>
                              <a:rPr lang="en-US" altLang="zh-CN" b="0" i="1" smtClean="0">
                                <a:latin typeface="Cambria Math" panose="02040503050406030204" pitchFamily="18" charset="0"/>
                                <a:sym typeface="Symbol"/>
                              </a:rPr>
                              <m:t>𝑖</m:t>
                            </m:r>
                          </m:sub>
                        </m:sSub>
                      </m:e>
                    </m:d>
                  </m:oMath>
                </a14:m>
                <a:endParaRPr lang="en-US" altLang="zh-CN" b="0" dirty="0">
                  <a:sym typeface="Symbol"/>
                </a:endParaRPr>
              </a:p>
              <a:p>
                <a:r>
                  <a:rPr lang="en-US" dirty="0"/>
                  <a:t>Likelihood: </a:t>
                </a:r>
              </a:p>
              <a:p>
                <a:endParaRPr lang="en-US" dirty="0"/>
              </a:p>
              <a:p>
                <a:endParaRPr lang="en-US" dirty="0"/>
              </a:p>
              <a:p>
                <a:endParaRPr lang="en-US" dirty="0"/>
              </a:p>
              <a:p>
                <a:r>
                  <a:rPr lang="en-US" dirty="0"/>
                  <a:t>Maximum Likelihood estimate</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553102" y="1335109"/>
                <a:ext cx="11113477" cy="5495511"/>
              </a:xfrm>
              <a:prstGeom prst="rect">
                <a:avLst/>
              </a:prstGeom>
              <a:blipFill>
                <a:blip r:embed="rId3"/>
                <a:stretch>
                  <a:fillRect l="-987" t="-19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Object 4"/>
              <p:cNvSpPr txBox="1"/>
              <p:nvPr/>
            </p:nvSpPr>
            <p:spPr>
              <a:xfrm>
                <a:off x="3141490" y="3185258"/>
                <a:ext cx="6707188" cy="2246380"/>
              </a:xfrm>
              <a:prstGeom prst="rect">
                <a:avLst/>
              </a:prstGeom>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𝑝</m:t>
                      </m:r>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𝑑</m:t>
                      </m:r>
                      <m:r>
                        <a:rPr lang="zh-CN" altLang="en-US" sz="2400" i="1" smtClean="0">
                          <a:solidFill>
                            <a:srgbClr val="000000"/>
                          </a:solidFill>
                          <a:latin typeface="Cambria Math" panose="02040503050406030204" pitchFamily="18" charset="0"/>
                        </a:rPr>
                        <m:t>|</m:t>
                      </m:r>
                      <m:r>
                        <m:rPr>
                          <m:sty m:val="p"/>
                        </m:rPr>
                        <a:rPr lang="zh-CN" altLang="en-US" sz="2400" i="1" smtClean="0">
                          <a:solidFill>
                            <a:srgbClr val="000000"/>
                          </a:solidFill>
                          <a:latin typeface="Cambria Math" panose="02040503050406030204" pitchFamily="18" charset="0"/>
                        </a:rPr>
                        <m:t>Λ</m:t>
                      </m:r>
                      <m:r>
                        <a:rPr lang="zh-CN" altLang="en-US" sz="2400" i="1" smtClean="0">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𝑘</m:t>
                          </m:r>
                        </m:sup>
                        <m:e>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𝜃</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𝑤</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𝑉</m:t>
                              </m:r>
                            </m:sub>
                            <m:sup/>
                            <m:e>
                              <m:r>
                                <a:rPr lang="zh-CN" altLang="en-US" sz="2400" i="1">
                                  <a:solidFill>
                                    <a:srgbClr val="000000"/>
                                  </a:solidFill>
                                  <a:latin typeface="Cambria Math" panose="02040503050406030204" pitchFamily="18" charset="0"/>
                                </a:rPr>
                                <m:t>𝑝</m:t>
                              </m:r>
                              <m:d>
                                <m:dPr>
                                  <m:endChr m:val="|"/>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𝑤</m:t>
                                  </m:r>
                                </m:e>
                              </m:d>
                            </m:e>
                          </m:nary>
                        </m:e>
                      </m:nary>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𝜃</m:t>
                          </m:r>
                        </m:e>
                        <m:sub>
                          <m:r>
                            <a:rPr lang="zh-CN" altLang="en-US" sz="2400" i="1">
                              <a:solidFill>
                                <a:srgbClr val="000000"/>
                              </a:solidFill>
                              <a:latin typeface="Cambria Math" panose="02040503050406030204" pitchFamily="18" charset="0"/>
                            </a:rPr>
                            <m:t>𝑖</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m:t>
                          </m:r>
                        </m:e>
                        <m:sup>
                          <m:r>
                            <a:rPr lang="zh-CN" altLang="en-US" sz="2400" i="1">
                              <a:solidFill>
                                <a:srgbClr val="000000"/>
                              </a:solidFill>
                              <a:latin typeface="Cambria Math" panose="02040503050406030204" pitchFamily="18" charset="0"/>
                            </a:rPr>
                            <m:t>𝑐</m:t>
                          </m:r>
                          <m:d>
                            <m:dPr>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𝑤</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e>
                          </m:d>
                        </m:sup>
                      </m:sSup>
                      <m:r>
                        <a:rPr lang="en-US" altLang="zh-CN" sz="2400" b="0" i="1" smtClean="0">
                          <a:solidFill>
                            <a:srgbClr val="000000"/>
                          </a:solidFill>
                          <a:latin typeface="Cambria Math" panose="02040503050406030204" pitchFamily="18" charset="0"/>
                        </a:rPr>
                        <m:t>]</m:t>
                      </m:r>
                    </m:oMath>
                    <m:oMath xmlns:m="http://schemas.openxmlformats.org/officeDocument/2006/math">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𝐶</m:t>
                      </m:r>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Λ</m:t>
                      </m:r>
                      <m:r>
                        <a:rPr lang="zh-CN" altLang="en-US" sz="2400" i="1">
                          <a:solidFill>
                            <a:srgbClr val="000000"/>
                          </a:solidFill>
                          <a:latin typeface="Cambria Math" panose="02040503050406030204" pitchFamily="18" charset="0"/>
                        </a:rPr>
                        <m:t>)=</m:t>
                      </m:r>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𝑗</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𝑁</m:t>
                          </m:r>
                        </m:sup>
                        <m:e>
                          <m:r>
                            <a:rPr lang="zh-CN" altLang="en-US" sz="2400" i="1">
                              <a:solidFill>
                                <a:srgbClr val="000000"/>
                              </a:solidFill>
                              <a:latin typeface="Cambria Math" panose="02040503050406030204" pitchFamily="18" charset="0"/>
                            </a:rPr>
                            <m:t>𝑝</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𝑑</m:t>
                              </m:r>
                            </m:e>
                            <m:sub>
                              <m:r>
                                <a:rPr lang="zh-CN" altLang="en-US" sz="2400" i="1">
                                  <a:solidFill>
                                    <a:srgbClr val="000000"/>
                                  </a:solidFill>
                                  <a:latin typeface="Cambria Math" panose="02040503050406030204" pitchFamily="18" charset="0"/>
                                </a:rPr>
                                <m:t>𝑗</m:t>
                              </m:r>
                            </m:sub>
                          </m:sSub>
                          <m:r>
                            <a:rPr lang="zh-CN" altLang="en-US" sz="2400" i="1">
                              <a:solidFill>
                                <a:srgbClr val="000000"/>
                              </a:solidFill>
                              <a:latin typeface="Cambria Math" panose="02040503050406030204" pitchFamily="18" charset="0"/>
                            </a:rPr>
                            <m:t>|</m:t>
                          </m:r>
                          <m:r>
                            <m:rPr>
                              <m:sty m:val="p"/>
                            </m:rPr>
                            <a:rPr lang="zh-CN" altLang="en-US" sz="2400" i="1">
                              <a:solidFill>
                                <a:srgbClr val="000000"/>
                              </a:solidFill>
                              <a:latin typeface="Cambria Math" panose="02040503050406030204" pitchFamily="18" charset="0"/>
                            </a:rPr>
                            <m:t>Λ</m:t>
                          </m:r>
                          <m:r>
                            <a:rPr lang="zh-CN" altLang="en-US" sz="2400" i="1">
                              <a:solidFill>
                                <a:srgbClr val="000000"/>
                              </a:solidFill>
                              <a:latin typeface="Cambria Math" panose="02040503050406030204" pitchFamily="18" charset="0"/>
                            </a:rPr>
                            <m:t>)</m:t>
                          </m:r>
                        </m:e>
                      </m:nary>
                    </m:oMath>
                  </m:oMathPara>
                </a14:m>
                <a:endParaRPr lang="zh-CN" altLang="en-US" sz="2400" dirty="0"/>
              </a:p>
            </p:txBody>
          </p:sp>
        </mc:Choice>
        <mc:Fallback>
          <p:sp>
            <p:nvSpPr>
              <p:cNvPr id="5" name="Object 4"/>
              <p:cNvSpPr txBox="1">
                <a:spLocks noRot="1" noChangeAspect="1" noMove="1" noResize="1" noEditPoints="1" noAdjustHandles="1" noChangeArrowheads="1" noChangeShapeType="1" noTextEdit="1"/>
              </p:cNvSpPr>
              <p:nvPr/>
            </p:nvSpPr>
            <p:spPr>
              <a:xfrm>
                <a:off x="3141490" y="3185258"/>
                <a:ext cx="6707188" cy="224638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5"/>
              <p:cNvSpPr txBox="1"/>
              <p:nvPr/>
            </p:nvSpPr>
            <p:spPr bwMode="auto">
              <a:xfrm>
                <a:off x="3965575" y="5915025"/>
                <a:ext cx="3676650" cy="5921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sz="2800" i="1">
                              <a:solidFill>
                                <a:srgbClr val="000000"/>
                              </a:solidFill>
                              <a:latin typeface="Cambria Math" panose="02040503050406030204" pitchFamily="18" charset="0"/>
                            </a:rPr>
                          </m:ctrlPr>
                        </m:sSupPr>
                        <m:e>
                          <m:r>
                            <m:rPr>
                              <m:sty m:val="p"/>
                            </m:rPr>
                            <a:rPr lang="zh-CN" altLang="en-US" sz="2800" i="1">
                              <a:solidFill>
                                <a:srgbClr val="000000"/>
                              </a:solidFill>
                              <a:latin typeface="Cambria Math" panose="02040503050406030204" pitchFamily="18" charset="0"/>
                            </a:rPr>
                            <m:t>Λ</m:t>
                          </m:r>
                        </m:e>
                        <m:sup>
                          <m:r>
                            <a:rPr lang="zh-CN" altLang="en-US" sz="2800" i="1">
                              <a:solidFill>
                                <a:srgbClr val="000000"/>
                              </a:solidFill>
                              <a:latin typeface="Cambria Math" panose="02040503050406030204" pitchFamily="18" charset="0"/>
                            </a:rPr>
                            <m:t>∗</m:t>
                          </m:r>
                        </m:sup>
                      </m:sSup>
                      <m:r>
                        <a:rPr lang="zh-CN" altLang="en-US" sz="2800" i="1">
                          <a:solidFill>
                            <a:srgbClr val="000000"/>
                          </a:solidFill>
                          <a:latin typeface="Cambria Math" panose="02040503050406030204" pitchFamily="18" charset="0"/>
                        </a:rPr>
                        <m:t>=</m:t>
                      </m:r>
                      <m:func>
                        <m:funcPr>
                          <m:ctrlPr>
                            <a:rPr lang="zh-CN" altLang="en-US" sz="2800" i="1">
                              <a:solidFill>
                                <a:srgbClr val="000000"/>
                              </a:solidFill>
                              <a:latin typeface="Cambria Math" panose="02040503050406030204" pitchFamily="18" charset="0"/>
                            </a:rPr>
                          </m:ctrlPr>
                        </m:funcPr>
                        <m:fName>
                          <m:sSub>
                            <m:sSubPr>
                              <m:ctrlPr>
                                <a:rPr lang="zh-CN" altLang="en-US" sz="2800" i="1">
                                  <a:solidFill>
                                    <a:srgbClr val="000000"/>
                                  </a:solidFill>
                                  <a:latin typeface="Cambria Math" panose="02040503050406030204" pitchFamily="18" charset="0"/>
                                </a:rPr>
                              </m:ctrlPr>
                            </m:sSubPr>
                            <m:e>
                              <m:r>
                                <m:rPr>
                                  <m:sty m:val="p"/>
                                </m:rPr>
                                <a:rPr lang="zh-CN" altLang="en-US" sz="2800" i="0">
                                  <a:solidFill>
                                    <a:srgbClr val="000000"/>
                                  </a:solidFill>
                                  <a:latin typeface="Cambria Math" panose="02040503050406030204" pitchFamily="18" charset="0"/>
                                </a:rPr>
                                <m:t>argmax</m:t>
                              </m:r>
                            </m:e>
                            <m:sub>
                              <m:r>
                                <m:rPr>
                                  <m:sty m:val="p"/>
                                </m:rPr>
                                <a:rPr lang="zh-CN" altLang="en-US" sz="2800" i="1">
                                  <a:solidFill>
                                    <a:srgbClr val="000000"/>
                                  </a:solidFill>
                                  <a:latin typeface="Cambria Math" panose="02040503050406030204" pitchFamily="18" charset="0"/>
                                </a:rPr>
                                <m:t>Λ</m:t>
                              </m:r>
                            </m:sub>
                          </m:sSub>
                        </m:fName>
                        <m:e>
                          <m:r>
                            <a:rPr lang="zh-CN" altLang="en-US" sz="2800" i="1">
                              <a:solidFill>
                                <a:srgbClr val="000000"/>
                              </a:solidFill>
                              <a:latin typeface="Cambria Math" panose="02040503050406030204" pitchFamily="18" charset="0"/>
                            </a:rPr>
                            <m:t>𝑝</m:t>
                          </m:r>
                        </m:e>
                      </m:func>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𝐶</m:t>
                      </m:r>
                      <m:r>
                        <a:rPr lang="zh-CN" altLang="en-US" sz="2800" i="1">
                          <a:solidFill>
                            <a:srgbClr val="000000"/>
                          </a:solidFill>
                          <a:latin typeface="Cambria Math" panose="02040503050406030204" pitchFamily="18" charset="0"/>
                        </a:rPr>
                        <m:t>|</m:t>
                      </m:r>
                      <m:r>
                        <m:rPr>
                          <m:sty m:val="p"/>
                        </m:rPr>
                        <a:rPr lang="zh-CN" altLang="en-US" sz="2800" i="1">
                          <a:solidFill>
                            <a:srgbClr val="000000"/>
                          </a:solidFill>
                          <a:latin typeface="Cambria Math" panose="02040503050406030204" pitchFamily="18" charset="0"/>
                        </a:rPr>
                        <m:t>Λ</m:t>
                      </m:r>
                      <m:r>
                        <a:rPr lang="zh-CN" altLang="en-US" sz="2800" i="1">
                          <a:solidFill>
                            <a:srgbClr val="000000"/>
                          </a:solidFill>
                          <a:latin typeface="Cambria Math" panose="02040503050406030204" pitchFamily="18" charset="0"/>
                        </a:rPr>
                        <m:t>)</m:t>
                      </m:r>
                    </m:oMath>
                  </m:oMathPara>
                </a14:m>
                <a:endParaRPr lang="zh-CN" altLang="en-US" sz="2800" dirty="0"/>
              </a:p>
            </p:txBody>
          </p:sp>
        </mc:Choice>
        <mc:Fallback xmlns="">
          <p:sp>
            <p:nvSpPr>
              <p:cNvPr id="6" name="Object 5"/>
              <p:cNvSpPr txBox="1">
                <a:spLocks noRot="1" noChangeAspect="1" noMove="1" noResize="1" noEditPoints="1" noAdjustHandles="1" noChangeArrowheads="1" noChangeShapeType="1" noTextEdit="1"/>
              </p:cNvSpPr>
              <p:nvPr/>
            </p:nvSpPr>
            <p:spPr bwMode="auto">
              <a:xfrm>
                <a:off x="3965575" y="5915025"/>
                <a:ext cx="3676650" cy="592138"/>
              </a:xfrm>
              <a:prstGeom prst="rect">
                <a:avLst/>
              </a:prstGeom>
              <a:blipFill>
                <a:blip r:embed="rId5"/>
                <a:stretch>
                  <a:fillRect/>
                </a:stretch>
              </a:blipFill>
              <a:ln>
                <a:noFill/>
              </a:ln>
            </p:spPr>
            <p:txBody>
              <a:bodyPr/>
              <a:lstStyle/>
              <a:p>
                <a:r>
                  <a:rPr lang="zh-CN" altLang="en-US">
                    <a:noFill/>
                  </a:rPr>
                  <a:t> </a:t>
                </a:r>
              </a:p>
            </p:txBody>
          </p:sp>
        </mc:Fallback>
      </mc:AlternateContent>
      <p:sp>
        <p:nvSpPr>
          <p:cNvPr id="3" name="Slide Number Placeholder 2">
            <a:extLst>
              <a:ext uri="{FF2B5EF4-FFF2-40B4-BE49-F238E27FC236}">
                <a16:creationId xmlns:a16="http://schemas.microsoft.com/office/drawing/2014/main" id="{0D668130-7E74-E442-84C2-611612D7E553}"/>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Tree>
    <p:extLst>
      <p:ext uri="{BB962C8B-B14F-4D97-AF65-F5344CB8AC3E}">
        <p14:creationId xmlns:p14="http://schemas.microsoft.com/office/powerpoint/2010/main" val="1360433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Mixture </a:t>
            </a:r>
            <a:r>
              <a:rPr lang="en-US" altLang="zh-CN" dirty="0"/>
              <a:t>m</a:t>
            </a:r>
            <a:r>
              <a:rPr lang="en-US" dirty="0"/>
              <a:t>odel</a:t>
            </a:r>
            <a:r>
              <a:rPr lang="zh-CN" altLang="en-US" dirty="0"/>
              <a:t> </a:t>
            </a:r>
            <a:r>
              <a:rPr lang="en-US" altLang="zh-CN" dirty="0"/>
              <a:t>-</a:t>
            </a:r>
            <a:r>
              <a:rPr lang="en-US" dirty="0"/>
              <a:t> EM Algorithm</a:t>
            </a:r>
          </a:p>
        </p:txBody>
      </p:sp>
      <mc:AlternateContent xmlns:mc="http://schemas.openxmlformats.org/markup-compatibility/2006" xmlns:a14="http://schemas.microsoft.com/office/drawing/2010/main">
        <mc:Choice Requires="a14">
          <p:sp>
            <p:nvSpPr>
              <p:cNvPr id="3" name="Content Placeholder 2"/>
              <p:cNvSpPr txBox="1">
                <a:spLocks/>
              </p:cNvSpPr>
              <p:nvPr/>
            </p:nvSpPr>
            <p:spPr>
              <a:xfrm>
                <a:off x="522777" y="1093355"/>
                <a:ext cx="11136923" cy="5605096"/>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Initialization: Randomly set </a:t>
                </a:r>
                <a14:m>
                  <m:oMath xmlns:m="http://schemas.openxmlformats.org/officeDocument/2006/math">
                    <m:r>
                      <a:rPr lang="en-US" b="1" i="1" dirty="0" smtClean="0">
                        <a:latin typeface="Cambria Math" panose="02040503050406030204" pitchFamily="18" charset="0"/>
                        <a:sym typeface="Symbol"/>
                      </a:rPr>
                      <m:t>=(</m:t>
                    </m:r>
                    <m:r>
                      <a:rPr lang="en-US" b="1" i="1" dirty="0">
                        <a:latin typeface="Cambria Math" panose="02040503050406030204" pitchFamily="18" charset="0"/>
                      </a:rPr>
                      <m:t>{</m:t>
                    </m:r>
                    <m:r>
                      <a:rPr lang="en-US" b="1" i="1" dirty="0">
                        <a:latin typeface="Cambria Math" panose="02040503050406030204" pitchFamily="18" charset="0"/>
                        <a:sym typeface="Symbol"/>
                      </a:rPr>
                      <m:t></m:t>
                    </m:r>
                    <m:r>
                      <a:rPr lang="en-US" b="1" i="1" baseline="-25000" dirty="0" err="1">
                        <a:latin typeface="Cambria Math" panose="02040503050406030204" pitchFamily="18" charset="0"/>
                        <a:sym typeface="Symbol"/>
                      </a:rPr>
                      <m:t>𝒊</m:t>
                    </m:r>
                    <m:r>
                      <a:rPr lang="en-US" b="1" i="1" dirty="0">
                        <a:latin typeface="Cambria Math" panose="02040503050406030204" pitchFamily="18" charset="0"/>
                        <a:sym typeface="Symbol"/>
                      </a:rPr>
                      <m:t>}; {</m:t>
                    </m:r>
                    <m:r>
                      <a:rPr lang="en-US" b="1" i="1" dirty="0">
                        <a:latin typeface="Cambria Math" panose="02040503050406030204" pitchFamily="18" charset="0"/>
                        <a:sym typeface="Symbol"/>
                      </a:rPr>
                      <m:t>𝒑</m:t>
                    </m:r>
                    <m:r>
                      <a:rPr lang="en-US" b="1" i="1" dirty="0">
                        <a:latin typeface="Cambria Math" panose="02040503050406030204" pitchFamily="18" charset="0"/>
                        <a:sym typeface="Symbol"/>
                      </a:rPr>
                      <m:t>(</m:t>
                    </m:r>
                    <m:r>
                      <a:rPr lang="en-US" b="1" i="1" baseline="-25000" dirty="0" err="1">
                        <a:latin typeface="Cambria Math" panose="02040503050406030204" pitchFamily="18" charset="0"/>
                        <a:sym typeface="Symbol"/>
                      </a:rPr>
                      <m:t>𝒊</m:t>
                    </m:r>
                    <m:r>
                      <a:rPr lang="en-US" b="1" i="1" dirty="0">
                        <a:latin typeface="Cambria Math" panose="02040503050406030204" pitchFamily="18" charset="0"/>
                        <a:sym typeface="Symbol"/>
                      </a:rPr>
                      <m:t>)}), </m:t>
                    </m:r>
                    <m:r>
                      <a:rPr lang="en-US" b="1" i="1" dirty="0" err="1">
                        <a:latin typeface="Cambria Math" panose="02040503050406030204" pitchFamily="18" charset="0"/>
                        <a:sym typeface="Symbol"/>
                      </a:rPr>
                      <m:t>𝒊</m:t>
                    </m:r>
                    <m:r>
                      <a:rPr lang="en-US" b="1" i="1" dirty="0">
                        <a:latin typeface="Cambria Math" panose="02040503050406030204" pitchFamily="18" charset="0"/>
                        <a:sym typeface="Symbol"/>
                      </a:rPr>
                      <m:t>[</m:t>
                    </m:r>
                    <m:r>
                      <a:rPr lang="en-US" b="1" i="1" dirty="0">
                        <a:latin typeface="Cambria Math" panose="02040503050406030204" pitchFamily="18" charset="0"/>
                        <a:sym typeface="Symbol"/>
                      </a:rPr>
                      <m:t>𝟏</m:t>
                    </m:r>
                    <m:r>
                      <a:rPr lang="en-US" b="1" i="1" dirty="0">
                        <a:latin typeface="Cambria Math" panose="02040503050406030204" pitchFamily="18" charset="0"/>
                        <a:sym typeface="Symbol"/>
                      </a:rPr>
                      <m:t>,</m:t>
                    </m:r>
                    <m:r>
                      <a:rPr lang="en-US" b="1" i="1" dirty="0">
                        <a:latin typeface="Cambria Math" panose="02040503050406030204" pitchFamily="18" charset="0"/>
                        <a:sym typeface="Symbol"/>
                      </a:rPr>
                      <m:t>𝒌</m:t>
                    </m:r>
                    <m:r>
                      <a:rPr lang="en-US" b="1" i="1" dirty="0">
                        <a:latin typeface="Cambria Math" panose="02040503050406030204" pitchFamily="18" charset="0"/>
                        <a:sym typeface="Symbol"/>
                      </a:rPr>
                      <m:t>]</m:t>
                    </m:r>
                  </m:oMath>
                </a14:m>
                <a:endParaRPr lang="en-US" b="1" dirty="0">
                  <a:sym typeface="Symbol"/>
                </a:endParaRPr>
              </a:p>
              <a:p>
                <a:r>
                  <a:rPr lang="en-US" dirty="0">
                    <a:sym typeface="Symbol"/>
                  </a:rPr>
                  <a:t>Repeat until likelihood </a:t>
                </a:r>
                <a14:m>
                  <m:oMath xmlns:m="http://schemas.openxmlformats.org/officeDocument/2006/math">
                    <m:r>
                      <a:rPr lang="en-US" b="0" i="1" dirty="0" smtClean="0">
                        <a:latin typeface="Cambria Math" panose="02040503050406030204" pitchFamily="18" charset="0"/>
                        <a:sym typeface="Symbol"/>
                      </a:rPr>
                      <m:t>𝑝</m:t>
                    </m:r>
                    <m:r>
                      <a:rPr lang="en-US" b="0" i="1" dirty="0" smtClean="0">
                        <a:latin typeface="Cambria Math" panose="02040503050406030204" pitchFamily="18" charset="0"/>
                        <a:sym typeface="Symbol"/>
                      </a:rPr>
                      <m:t>(</m:t>
                    </m:r>
                    <m:r>
                      <a:rPr lang="en-US" b="0" i="1" dirty="0" smtClean="0">
                        <a:latin typeface="Cambria Math" panose="02040503050406030204" pitchFamily="18" charset="0"/>
                        <a:sym typeface="Symbol"/>
                      </a:rPr>
                      <m:t>𝐶</m:t>
                    </m:r>
                    <m:r>
                      <a:rPr lang="en-US" b="0" i="1" dirty="0" smtClean="0">
                        <a:latin typeface="Cambria Math" panose="02040503050406030204" pitchFamily="18" charset="0"/>
                        <a:sym typeface="Symbol"/>
                      </a:rPr>
                      <m:t>|)</m:t>
                    </m:r>
                  </m:oMath>
                </a14:m>
                <a:r>
                  <a:rPr lang="en-US" dirty="0">
                    <a:sym typeface="Symbol"/>
                  </a:rPr>
                  <a:t> converges</a:t>
                </a:r>
              </a:p>
              <a:p>
                <a:pPr lvl="1"/>
                <a:r>
                  <a:rPr lang="en-US" dirty="0">
                    <a:sym typeface="Symbol"/>
                  </a:rPr>
                  <a:t>E-Step: Infer which distribution has been used to generate document d: </a:t>
                </a:r>
                <a:r>
                  <a:rPr lang="en-US" dirty="0">
                    <a:solidFill>
                      <a:srgbClr val="00B050"/>
                    </a:solidFill>
                    <a:sym typeface="Symbol"/>
                  </a:rPr>
                  <a:t>hidden variable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𝑍</m:t>
                        </m:r>
                      </m:e>
                      <m:sub>
                        <m:r>
                          <a:rPr lang="en-US" b="0" i="1" dirty="0" smtClean="0">
                            <a:latin typeface="Cambria Math" panose="02040503050406030204" pitchFamily="18" charset="0"/>
                          </a:rPr>
                          <m:t>𝑑</m:t>
                        </m:r>
                      </m:sub>
                    </m:sSub>
                    <m:r>
                      <a:rPr lang="en-US" b="0" i="1" dirty="0">
                        <a:latin typeface="Cambria Math" panose="02040503050406030204" pitchFamily="18" charset="0"/>
                        <a:sym typeface="Symbol"/>
                      </a:rPr>
                      <m:t>[1, </m:t>
                    </m:r>
                    <m:r>
                      <a:rPr lang="en-US" b="0" i="1" dirty="0">
                        <a:latin typeface="Cambria Math" panose="02040503050406030204" pitchFamily="18" charset="0"/>
                        <a:sym typeface="Symbol"/>
                      </a:rPr>
                      <m:t>𝑘</m:t>
                    </m:r>
                    <m:r>
                      <a:rPr lang="en-US" b="0" i="1" dirty="0">
                        <a:latin typeface="Cambria Math" panose="02040503050406030204" pitchFamily="18" charset="0"/>
                        <a:sym typeface="Symbol"/>
                      </a:rPr>
                      <m:t>] </m:t>
                    </m:r>
                  </m:oMath>
                </a14:m>
                <a:endParaRPr lang="en-US" dirty="0">
                  <a:sym typeface="Symbol"/>
                </a:endParaRPr>
              </a:p>
              <a:p>
                <a:pPr lvl="1"/>
                <a:endParaRPr lang="en-US" b="1" dirty="0">
                  <a:sym typeface="Symbol"/>
                </a:endParaRPr>
              </a:p>
              <a:p>
                <a:pPr lvl="1"/>
                <a:endParaRPr lang="en-US" b="1" dirty="0">
                  <a:sym typeface="Symbol"/>
                </a:endParaRPr>
              </a:p>
              <a:p>
                <a:pPr lvl="1"/>
                <a:endParaRPr lang="en-US" b="1" dirty="0">
                  <a:sym typeface="Symbol"/>
                </a:endParaRPr>
              </a:p>
              <a:p>
                <a:pPr lvl="1"/>
                <a:r>
                  <a:rPr lang="en-US" dirty="0">
                    <a:sym typeface="Symbol"/>
                  </a:rPr>
                  <a:t>M-Step: Re-estimation of all parameters</a:t>
                </a:r>
                <a:endParaRPr lang="en-US" dirty="0"/>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522777" y="1093355"/>
                <a:ext cx="11136923" cy="5605096"/>
              </a:xfrm>
              <a:prstGeom prst="rect">
                <a:avLst/>
              </a:prstGeom>
              <a:blipFill>
                <a:blip r:embed="rId3"/>
                <a:stretch>
                  <a:fillRect l="-1025" t="-203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 name="Object 3"/>
              <p:cNvSpPr txBox="1"/>
              <p:nvPr/>
            </p:nvSpPr>
            <p:spPr>
              <a:xfrm>
                <a:off x="2057812" y="2991027"/>
                <a:ext cx="5364163" cy="733425"/>
              </a:xfrm>
              <a:prstGeom prst="rect">
                <a:avLst/>
              </a:prstGeom>
              <a:solidFill>
                <a:schemeClr val="bg1">
                  <a:lumMod val="95000"/>
                </a:schemeClr>
              </a:solidFill>
            </p:spPr>
            <p:txBody>
              <a:bodyPr>
                <a:no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𝑝</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𝑑</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𝑝</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𝜃</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𝑉</m:t>
                          </m:r>
                        </m:sub>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𝑝</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e>
                      </m:nary>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𝜃</m:t>
                          </m:r>
                        </m:e>
                        <m:sub>
                          <m:r>
                            <a:rPr lang="zh-CN" altLang="en-US" i="1">
                              <a:solidFill>
                                <a:srgbClr val="000000"/>
                              </a:solidFill>
                              <a:latin typeface="Cambria Math" panose="02040503050406030204" pitchFamily="18" charset="0"/>
                            </a:rPr>
                            <m:t>𝑖</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sup>
                      </m:sSup>
                    </m:oMath>
                  </m:oMathPara>
                </a14:m>
                <a:endParaRPr lang="zh-CN" altLang="en-US" dirty="0"/>
              </a:p>
            </p:txBody>
          </p:sp>
        </mc:Choice>
        <mc:Fallback xmlns="">
          <p:sp>
            <p:nvSpPr>
              <p:cNvPr id="4" name="Object 3"/>
              <p:cNvSpPr txBox="1">
                <a:spLocks noRot="1" noChangeAspect="1" noMove="1" noResize="1" noEditPoints="1" noAdjustHandles="1" noChangeArrowheads="1" noChangeShapeType="1" noTextEdit="1"/>
              </p:cNvSpPr>
              <p:nvPr/>
            </p:nvSpPr>
            <p:spPr>
              <a:xfrm>
                <a:off x="2057812" y="2991027"/>
                <a:ext cx="5364163" cy="7334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Object 4"/>
              <p:cNvSpPr txBox="1"/>
              <p:nvPr/>
            </p:nvSpPr>
            <p:spPr>
              <a:xfrm>
                <a:off x="7544365" y="2991027"/>
                <a:ext cx="2436917" cy="904876"/>
              </a:xfrm>
              <a:prstGeom prst="rect">
                <a:avLst/>
              </a:prstGeom>
              <a:solidFill>
                <a:schemeClr val="bg1">
                  <a:lumMod val="95000"/>
                </a:schemeClr>
              </a:solidFill>
            </p:spPr>
            <p:txBody>
              <a:bodyPr>
                <a:noAutofit/>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𝑘</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𝑝</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𝑍</m:t>
                              </m:r>
                            </m:e>
                            <m:sub>
                              <m:r>
                                <a:rPr lang="zh-CN" altLang="en-US" i="1">
                                  <a:solidFill>
                                    <a:srgbClr val="000000"/>
                                  </a:solidFill>
                                  <a:latin typeface="Cambria Math" panose="02040503050406030204" pitchFamily="18" charset="0"/>
                                </a:rPr>
                                <m:t>𝑑</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r>
                            <a:rPr lang="zh-CN" altLang="en-US" i="1">
                              <a:solidFill>
                                <a:srgbClr val="000000"/>
                              </a:solidFill>
                              <a:latin typeface="Cambria Math" panose="02040503050406030204" pitchFamily="18" charset="0"/>
                            </a:rPr>
                            <m:t>)</m:t>
                          </m:r>
                        </m:e>
                      </m:nary>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5" name="Object 4"/>
              <p:cNvSpPr txBox="1">
                <a:spLocks noRot="1" noChangeAspect="1" noMove="1" noResize="1" noEditPoints="1" noAdjustHandles="1" noChangeArrowheads="1" noChangeShapeType="1" noTextEdit="1"/>
              </p:cNvSpPr>
              <p:nvPr/>
            </p:nvSpPr>
            <p:spPr>
              <a:xfrm>
                <a:off x="7544365" y="2991027"/>
                <a:ext cx="2436917" cy="9048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5"/>
              <p:cNvSpPr txBox="1"/>
              <p:nvPr/>
            </p:nvSpPr>
            <p:spPr>
              <a:xfrm>
                <a:off x="1600199" y="4420364"/>
                <a:ext cx="3839308" cy="1019173"/>
              </a:xfrm>
              <a:prstGeom prst="rect">
                <a:avLst/>
              </a:prstGeom>
              <a:solidFill>
                <a:schemeClr val="bg1">
                  <a:lumMod val="95000"/>
                </a:schemeClr>
              </a:solidFill>
            </p:spPr>
            <p:txBody>
              <a:bodyPr>
                <a:noAutofit/>
              </a:bodyPr>
              <a:lstStyle/>
              <a:p>
                <a:pPr/>
                <a14:m>
                  <m:oMathPara xmlns:m="http://schemas.openxmlformats.org/officeDocument/2006/math">
                    <m:oMathParaPr>
                      <m:jc m:val="left"/>
                    </m:oMathParaPr>
                    <m:oMath xmlns:m="http://schemas.openxmlformats.org/officeDocument/2006/math">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𝑝</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sup>
                      </m:sSup>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𝜃</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𝑁</m:t>
                          </m:r>
                        </m:sup>
                        <m:e>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𝑝</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𝑍</m:t>
                              </m:r>
                            </m:e>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𝑑</m:t>
                                  </m:r>
                                </m:e>
                                <m:sub>
                                  <m:r>
                                    <a:rPr lang="zh-CN" altLang="en-US" sz="2000" i="1">
                                      <a:solidFill>
                                        <a:srgbClr val="000000"/>
                                      </a:solidFill>
                                      <a:latin typeface="Cambria Math" panose="02040503050406030204" pitchFamily="18" charset="0"/>
                                    </a:rPr>
                                    <m:t>𝑗</m:t>
                                  </m:r>
                                </m:sub>
                              </m:sSub>
                            </m:sub>
                          </m:sSub>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𝑑</m:t>
                              </m:r>
                            </m:e>
                            <m:sub>
                              <m:r>
                                <a:rPr lang="zh-CN" altLang="en-US" sz="2000" i="1">
                                  <a:solidFill>
                                    <a:srgbClr val="000000"/>
                                  </a:solidFill>
                                  <a:latin typeface="Cambria Math" panose="02040503050406030204" pitchFamily="18" charset="0"/>
                                </a:rPr>
                                <m:t>𝑗</m:t>
                              </m:r>
                            </m:sub>
                          </m:sSub>
                          <m:r>
                            <a:rPr lang="zh-CN" altLang="en-US" sz="2000" i="1">
                              <a:solidFill>
                                <a:srgbClr val="000000"/>
                              </a:solidFill>
                              <a:latin typeface="Cambria Math" panose="02040503050406030204" pitchFamily="18" charset="0"/>
                            </a:rPr>
                            <m:t>)</m:t>
                          </m:r>
                        </m:e>
                      </m:nary>
                    </m:oMath>
                  </m:oMathPara>
                </a14:m>
                <a:endParaRPr lang="zh-CN" altLang="en-US" sz="2000" dirty="0"/>
              </a:p>
            </p:txBody>
          </p:sp>
        </mc:Choice>
        <mc:Fallback xmlns="">
          <p:sp>
            <p:nvSpPr>
              <p:cNvPr id="6" name="Object 5"/>
              <p:cNvSpPr txBox="1">
                <a:spLocks noRot="1" noChangeAspect="1" noMove="1" noResize="1" noEditPoints="1" noAdjustHandles="1" noChangeArrowheads="1" noChangeShapeType="1" noTextEdit="1"/>
              </p:cNvSpPr>
              <p:nvPr/>
            </p:nvSpPr>
            <p:spPr>
              <a:xfrm>
                <a:off x="1600199" y="4420364"/>
                <a:ext cx="3839308" cy="101917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6"/>
              <p:cNvSpPr txBox="1"/>
              <p:nvPr/>
            </p:nvSpPr>
            <p:spPr>
              <a:xfrm>
                <a:off x="7564314" y="4420364"/>
                <a:ext cx="2251716" cy="1019172"/>
              </a:xfrm>
              <a:prstGeom prst="rect">
                <a:avLst/>
              </a:prstGeom>
              <a:solidFill>
                <a:schemeClr val="bg1">
                  <a:lumMod val="95000"/>
                </a:schemeClr>
              </a:solidFill>
            </p:spPr>
            <p:txBody>
              <a:bodyPr>
                <a:noAutofit/>
              </a:bodyPr>
              <a:lstStyle/>
              <a:p>
                <a:pPr/>
                <a14:m>
                  <m:oMathPara xmlns:m="http://schemas.openxmlformats.org/officeDocument/2006/math">
                    <m:oMathParaPr>
                      <m:jc m:val="left"/>
                    </m:oMathParaPr>
                    <m:oMath xmlns:m="http://schemas.openxmlformats.org/officeDocument/2006/math">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𝑘</m:t>
                          </m:r>
                        </m:sup>
                        <m:e>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𝑝</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sup>
                          </m:sSup>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𝜃</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e>
                      </m:nary>
                      <m:r>
                        <a:rPr lang="zh-CN" altLang="en-US" sz="2000" i="1">
                          <a:solidFill>
                            <a:srgbClr val="000000"/>
                          </a:solidFill>
                          <a:latin typeface="Cambria Math" panose="02040503050406030204" pitchFamily="18" charset="0"/>
                        </a:rPr>
                        <m:t>=1</m:t>
                      </m:r>
                    </m:oMath>
                  </m:oMathPara>
                </a14:m>
                <a:endParaRPr lang="zh-CN" altLang="en-US" sz="2000" dirty="0"/>
              </a:p>
            </p:txBody>
          </p:sp>
        </mc:Choice>
        <mc:Fallback xmlns="">
          <p:sp>
            <p:nvSpPr>
              <p:cNvPr id="7" name="Object 6"/>
              <p:cNvSpPr txBox="1">
                <a:spLocks noRot="1" noChangeAspect="1" noMove="1" noResize="1" noEditPoints="1" noAdjustHandles="1" noChangeArrowheads="1" noChangeShapeType="1" noTextEdit="1"/>
              </p:cNvSpPr>
              <p:nvPr/>
            </p:nvSpPr>
            <p:spPr>
              <a:xfrm>
                <a:off x="7564314" y="4420364"/>
                <a:ext cx="2251716" cy="101917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7"/>
              <p:cNvSpPr txBox="1"/>
              <p:nvPr/>
            </p:nvSpPr>
            <p:spPr>
              <a:xfrm>
                <a:off x="1600199" y="5719745"/>
                <a:ext cx="5065006" cy="920198"/>
              </a:xfrm>
              <a:prstGeom prst="rect">
                <a:avLst/>
              </a:prstGeom>
              <a:solidFill>
                <a:schemeClr val="bg1">
                  <a:lumMod val="95000"/>
                </a:schemeClr>
              </a:solidFill>
            </p:spPr>
            <p:txBody>
              <a:bodyPr>
                <a:noAutofit/>
              </a:bodyPr>
              <a:lstStyle/>
              <a:p>
                <a:pPr/>
                <a14:m>
                  <m:oMathPara xmlns:m="http://schemas.openxmlformats.org/officeDocument/2006/math">
                    <m:oMathParaPr>
                      <m:jc m:val="left"/>
                    </m:oMathParaPr>
                    <m:oMath xmlns:m="http://schemas.openxmlformats.org/officeDocument/2006/math">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𝑝</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𝑤</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𝜃</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𝑗</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𝑁</m:t>
                          </m:r>
                        </m:sup>
                        <m:e>
                          <m:r>
                            <a:rPr lang="zh-CN" altLang="en-US" sz="2000" i="1">
                              <a:solidFill>
                                <a:srgbClr val="000000"/>
                              </a:solidFill>
                              <a:latin typeface="Cambria Math" panose="02040503050406030204" pitchFamily="18" charset="0"/>
                            </a:rPr>
                            <m:t>𝑐</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𝑤</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𝑑</m:t>
                              </m:r>
                            </m:e>
                            <m:sub>
                              <m:r>
                                <a:rPr lang="zh-CN" altLang="en-US" sz="2000" i="1">
                                  <a:solidFill>
                                    <a:srgbClr val="000000"/>
                                  </a:solidFill>
                                  <a:latin typeface="Cambria Math" panose="02040503050406030204" pitchFamily="18" charset="0"/>
                                </a:rPr>
                                <m:t>𝑗</m:t>
                              </m:r>
                            </m:sub>
                          </m:sSub>
                          <m:r>
                            <a:rPr lang="zh-CN" altLang="en-US" sz="2000" i="1">
                              <a:solidFill>
                                <a:srgbClr val="000000"/>
                              </a:solidFill>
                              <a:latin typeface="Cambria Math" panose="02040503050406030204" pitchFamily="18" charset="0"/>
                            </a:rPr>
                            <m:t>)</m:t>
                          </m:r>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𝑝</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sup>
                          </m:sSup>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𝑍</m:t>
                              </m:r>
                            </m:e>
                            <m:sub>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𝑑</m:t>
                                  </m:r>
                                </m:e>
                                <m:sub>
                                  <m:r>
                                    <a:rPr lang="zh-CN" altLang="en-US" sz="2000" i="1">
                                      <a:solidFill>
                                        <a:srgbClr val="000000"/>
                                      </a:solidFill>
                                      <a:latin typeface="Cambria Math" panose="02040503050406030204" pitchFamily="18" charset="0"/>
                                    </a:rPr>
                                    <m:t>𝑗</m:t>
                                  </m:r>
                                </m:sub>
                              </m:sSub>
                            </m:sub>
                          </m:sSub>
                          <m:r>
                            <a:rPr lang="zh-CN" altLang="en-US" sz="2000" i="1">
                              <a:solidFill>
                                <a:srgbClr val="000000"/>
                              </a:solidFill>
                              <a:latin typeface="Cambria Math" panose="02040503050406030204" pitchFamily="18" charset="0"/>
                            </a:rPr>
                            <m:t>=1|</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𝑑</m:t>
                              </m:r>
                            </m:e>
                            <m:sub>
                              <m:r>
                                <a:rPr lang="zh-CN" altLang="en-US" sz="2000" i="1">
                                  <a:solidFill>
                                    <a:srgbClr val="000000"/>
                                  </a:solidFill>
                                  <a:latin typeface="Cambria Math" panose="02040503050406030204" pitchFamily="18" charset="0"/>
                                </a:rPr>
                                <m:t>𝑗</m:t>
                              </m:r>
                            </m:sub>
                          </m:sSub>
                          <m:r>
                            <a:rPr lang="zh-CN" altLang="en-US" sz="2000" i="1">
                              <a:solidFill>
                                <a:srgbClr val="000000"/>
                              </a:solidFill>
                              <a:latin typeface="Cambria Math" panose="02040503050406030204" pitchFamily="18" charset="0"/>
                            </a:rPr>
                            <m:t>)</m:t>
                          </m:r>
                        </m:e>
                      </m:nary>
                    </m:oMath>
                  </m:oMathPara>
                </a14:m>
                <a:endParaRPr lang="zh-CN" altLang="en-US" sz="2000" dirty="0"/>
              </a:p>
            </p:txBody>
          </p:sp>
        </mc:Choice>
        <mc:Fallback xmlns="">
          <p:sp>
            <p:nvSpPr>
              <p:cNvPr id="8" name="Object 7"/>
              <p:cNvSpPr txBox="1">
                <a:spLocks noRot="1" noChangeAspect="1" noMove="1" noResize="1" noEditPoints="1" noAdjustHandles="1" noChangeArrowheads="1" noChangeShapeType="1" noTextEdit="1"/>
              </p:cNvSpPr>
              <p:nvPr/>
            </p:nvSpPr>
            <p:spPr>
              <a:xfrm>
                <a:off x="1600199" y="5719745"/>
                <a:ext cx="5065006" cy="920198"/>
              </a:xfrm>
              <a:prstGeom prst="rect">
                <a:avLst/>
              </a:prstGeom>
              <a:blipFill>
                <a:blip r:embed="rId8"/>
                <a:stretch>
                  <a:fillRect b="-13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Object 8">
                <a:extLst>
                  <a:ext uri="{FF2B5EF4-FFF2-40B4-BE49-F238E27FC236}">
                    <a16:creationId xmlns:a16="http://schemas.microsoft.com/office/drawing/2014/main" id="{FFCBE0AE-3E4E-4AA8-9183-E7FE1D924AD9}"/>
                  </a:ext>
                </a:extLst>
              </p:cNvPr>
              <p:cNvSpPr txBox="1"/>
              <p:nvPr/>
            </p:nvSpPr>
            <p:spPr bwMode="auto">
              <a:xfrm>
                <a:off x="7564313" y="5719746"/>
                <a:ext cx="3716959" cy="920198"/>
              </a:xfrm>
              <a:prstGeom prst="rect">
                <a:avLst/>
              </a:prstGeom>
              <a:solidFill>
                <a:srgbClr val="F2F2F2"/>
              </a:solidFill>
              <a:ln>
                <a:noFill/>
              </a:ln>
            </p:spPr>
            <p:txBody>
              <a:bodyPr>
                <a:noAutofit/>
              </a:bodyPr>
              <a:lstStyle/>
              <a:p>
                <a:pPr/>
                <a14:m>
                  <m:oMathPara xmlns:m="http://schemas.openxmlformats.org/officeDocument/2006/math">
                    <m:oMathParaPr>
                      <m:jc m:val="left"/>
                    </m:oMathParaPr>
                    <m:oMath xmlns:m="http://schemas.openxmlformats.org/officeDocument/2006/math">
                      <m:nary>
                        <m:naryPr>
                          <m:chr m:val="∑"/>
                          <m:supHide m:val="on"/>
                          <m:ctrlPr>
                            <a:rPr lang="zh-CN" altLang="en-US" sz="2000" i="1" smtClean="0">
                              <a:solidFill>
                                <a:srgbClr val="000000"/>
                              </a:solidFill>
                              <a:latin typeface="Cambria Math" panose="02040503050406030204" pitchFamily="18" charset="0"/>
                            </a:rPr>
                          </m:ctrlPr>
                        </m:naryPr>
                        <m:sub>
                          <m:r>
                            <m:rPr>
                              <m:sty m:val="p"/>
                              <m:brk m:alnAt="7"/>
                            </m:rPr>
                            <a:rPr lang="en-US" altLang="zh-CN" sz="2000" i="1">
                              <a:solidFill>
                                <a:srgbClr val="000000"/>
                              </a:solidFill>
                              <a:latin typeface="Cambria Math" panose="02040503050406030204" pitchFamily="18" charset="0"/>
                            </a:rPr>
                            <m:t>w</m:t>
                          </m:r>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𝑉</m:t>
                          </m:r>
                        </m:sub>
                        <m:sup/>
                        <m:e>
                          <m:sSup>
                            <m:sSupPr>
                              <m:ctrlPr>
                                <a:rPr lang="zh-CN" altLang="en-US"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𝑝</m:t>
                              </m:r>
                            </m:e>
                            <m: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+1)</m:t>
                              </m:r>
                            </m:sup>
                          </m:sSup>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𝑤</m:t>
                          </m:r>
                          <m:r>
                            <a:rPr lang="zh-CN" altLang="en-US" sz="2000" i="1">
                              <a:solidFill>
                                <a:srgbClr val="000000"/>
                              </a:solidFill>
                              <a:latin typeface="Cambria Math" panose="02040503050406030204" pitchFamily="18" charset="0"/>
                            </a:rPr>
                            <m:t>|</m:t>
                          </m:r>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𝜃</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e>
                      </m:nary>
                      <m:r>
                        <a:rPr lang="zh-CN" altLang="en-US" sz="2000" i="1">
                          <a:solidFill>
                            <a:srgbClr val="000000"/>
                          </a:solidFill>
                          <a:latin typeface="Cambria Math" panose="02040503050406030204" pitchFamily="18" charset="0"/>
                        </a:rPr>
                        <m:t>=1,</m:t>
                      </m:r>
                      <m:r>
                        <a:rPr lang="en-US" altLang="zh-CN" sz="2000" b="0" i="1" smtClean="0">
                          <a:solidFill>
                            <a:srgbClr val="000000"/>
                          </a:solidFill>
                          <a:latin typeface="Cambria Math" panose="02040503050406030204" pitchFamily="18" charset="0"/>
                        </a:rPr>
                        <m:t> </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m:t>
                      </m:r>
                    </m:oMath>
                  </m:oMathPara>
                </a14:m>
                <a:endParaRPr lang="zh-CN" altLang="en-US" sz="2000" dirty="0"/>
              </a:p>
            </p:txBody>
          </p:sp>
        </mc:Choice>
        <mc:Fallback xmlns="">
          <p:sp>
            <p:nvSpPr>
              <p:cNvPr id="24" name="Object 8">
                <a:extLst>
                  <a:ext uri="{FF2B5EF4-FFF2-40B4-BE49-F238E27FC236}">
                    <a16:creationId xmlns:a16="http://schemas.microsoft.com/office/drawing/2014/main" id="{FFCBE0AE-3E4E-4AA8-9183-E7FE1D924AD9}"/>
                  </a:ext>
                </a:extLst>
              </p:cNvPr>
              <p:cNvSpPr txBox="1">
                <a:spLocks noRot="1" noChangeAspect="1" noMove="1" noResize="1" noEditPoints="1" noAdjustHandles="1" noChangeArrowheads="1" noChangeShapeType="1" noTextEdit="1"/>
              </p:cNvSpPr>
              <p:nvPr/>
            </p:nvSpPr>
            <p:spPr bwMode="auto">
              <a:xfrm>
                <a:off x="7564313" y="5719746"/>
                <a:ext cx="3716959" cy="920198"/>
              </a:xfrm>
              <a:prstGeom prst="rect">
                <a:avLst/>
              </a:prstGeom>
              <a:blipFill>
                <a:blip r:embed="rId9"/>
                <a:stretch>
                  <a:fillRect/>
                </a:stretch>
              </a:blipFill>
              <a:ln>
                <a:noFill/>
              </a:ln>
            </p:spPr>
            <p:txBody>
              <a:bodyPr/>
              <a:lstStyle/>
              <a:p>
                <a:r>
                  <a:rPr lang="zh-CN" altLang="en-US">
                    <a:noFill/>
                  </a:rPr>
                  <a:t> </a:t>
                </a:r>
              </a:p>
            </p:txBody>
          </p:sp>
        </mc:Fallback>
      </mc:AlternateContent>
      <p:sp>
        <p:nvSpPr>
          <p:cNvPr id="9" name="Slide Number Placeholder 8">
            <a:extLst>
              <a:ext uri="{FF2B5EF4-FFF2-40B4-BE49-F238E27FC236}">
                <a16:creationId xmlns:a16="http://schemas.microsoft.com/office/drawing/2014/main" id="{EF276223-03AD-0847-9583-744AD5B9E87F}"/>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spTree>
    <p:extLst>
      <p:ext uri="{BB962C8B-B14F-4D97-AF65-F5344CB8AC3E}">
        <p14:creationId xmlns:p14="http://schemas.microsoft.com/office/powerpoint/2010/main" val="82541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19</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Text</a:t>
            </a:r>
            <a:r>
              <a:rPr lang="zh-CN" altLang="en-US" dirty="0"/>
              <a:t> </a:t>
            </a:r>
            <a:r>
              <a:rPr lang="en-US" altLang="zh-CN" dirty="0"/>
              <a:t>clustering</a:t>
            </a:r>
          </a:p>
          <a:p>
            <a:pPr lvl="1"/>
            <a:r>
              <a:rPr lang="en-US" altLang="zh-CN" dirty="0"/>
              <a:t>concepts</a:t>
            </a:r>
          </a:p>
          <a:p>
            <a:pPr lvl="1"/>
            <a:r>
              <a:rPr lang="en-US" altLang="zh-CN" dirty="0"/>
              <a:t>Methods</a:t>
            </a:r>
          </a:p>
          <a:p>
            <a:pPr lvl="1"/>
            <a:r>
              <a:rPr lang="en-US" altLang="zh-CN" b="1" dirty="0"/>
              <a:t>Evaluation</a:t>
            </a:r>
          </a:p>
        </p:txBody>
      </p:sp>
    </p:spTree>
    <p:extLst>
      <p:ext uri="{BB962C8B-B14F-4D97-AF65-F5344CB8AC3E}">
        <p14:creationId xmlns:p14="http://schemas.microsoft.com/office/powerpoint/2010/main" val="1019065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Text</a:t>
            </a:r>
            <a:r>
              <a:rPr lang="zh-CN" altLang="en-US" dirty="0"/>
              <a:t> </a:t>
            </a:r>
            <a:r>
              <a:rPr lang="en-US" altLang="zh-CN" dirty="0"/>
              <a:t>clustering</a:t>
            </a:r>
          </a:p>
          <a:p>
            <a:pPr lvl="1"/>
            <a:r>
              <a:rPr lang="en-US" altLang="zh-CN" b="1" dirty="0"/>
              <a:t>Concepts</a:t>
            </a:r>
          </a:p>
        </p:txBody>
      </p:sp>
    </p:spTree>
    <p:extLst>
      <p:ext uri="{BB962C8B-B14F-4D97-AF65-F5344CB8AC3E}">
        <p14:creationId xmlns:p14="http://schemas.microsoft.com/office/powerpoint/2010/main" val="146749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Good Clustering</a:t>
            </a:r>
          </a:p>
        </p:txBody>
      </p:sp>
      <p:sp>
        <p:nvSpPr>
          <p:cNvPr id="3" name="Content Placeholder 2"/>
          <p:cNvSpPr txBox="1">
            <a:spLocks/>
          </p:cNvSpPr>
          <p:nvPr/>
        </p:nvSpPr>
        <p:spPr>
          <a:xfrm>
            <a:off x="496191" y="1155082"/>
            <a:ext cx="10338950" cy="1512371"/>
          </a:xfrm>
          <a:prstGeom prst="rect">
            <a:avLst/>
          </a:prstGeom>
        </p:spPr>
        <p:txBody>
          <a:bodyPr lIns="90000">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800"/>
              </a:spcAft>
            </a:pPr>
            <a:r>
              <a:rPr lang="en-US" altLang="x-none" dirty="0">
                <a:latin typeface="Arial" panose="020B0604020202020204" pitchFamily="34" charset="0"/>
                <a:ea typeface="ＭＳ Ｐゴシック" charset="-128"/>
                <a:cs typeface="Arial" panose="020B0604020202020204" pitchFamily="34" charset="0"/>
              </a:rPr>
              <a:t>Internal criterion: </a:t>
            </a:r>
            <a:r>
              <a:rPr lang="en-US" dirty="0"/>
              <a:t>internal criterion is a measure of goodness for a cluster that does not involve external information. It solely depends on the clustered data itself. </a:t>
            </a:r>
            <a:endParaRPr lang="en-US" altLang="x-none" dirty="0">
              <a:latin typeface="Arial" panose="020B0604020202020204" pitchFamily="34" charset="0"/>
              <a:ea typeface="ＭＳ Ｐゴシック" charset="-128"/>
              <a:cs typeface="Arial" panose="020B0604020202020204" pitchFamily="34" charset="0"/>
            </a:endParaRPr>
          </a:p>
        </p:txBody>
      </p:sp>
      <p:grpSp>
        <p:nvGrpSpPr>
          <p:cNvPr id="4" name="Group 3"/>
          <p:cNvGrpSpPr>
            <a:grpSpLocks noGrp="1"/>
          </p:cNvGrpSpPr>
          <p:nvPr/>
        </p:nvGrpSpPr>
        <p:grpSpPr bwMode="auto">
          <a:xfrm>
            <a:off x="2285276" y="2755900"/>
            <a:ext cx="7925525" cy="3835400"/>
            <a:chOff x="729" y="1551"/>
            <a:chExt cx="4503" cy="2385"/>
          </a:xfrm>
        </p:grpSpPr>
        <p:grpSp>
          <p:nvGrpSpPr>
            <p:cNvPr id="5" name="Group 4"/>
            <p:cNvGrpSpPr>
              <a:grpSpLocks/>
            </p:cNvGrpSpPr>
            <p:nvPr/>
          </p:nvGrpSpPr>
          <p:grpSpPr bwMode="auto">
            <a:xfrm>
              <a:off x="2064" y="2249"/>
              <a:ext cx="1920" cy="1687"/>
              <a:chOff x="2160" y="2544"/>
              <a:chExt cx="1920" cy="1687"/>
            </a:xfrm>
          </p:grpSpPr>
          <p:sp>
            <p:nvSpPr>
              <p:cNvPr id="16" name="Line 6"/>
              <p:cNvSpPr>
                <a:spLocks noChangeShapeType="1"/>
              </p:cNvSpPr>
              <p:nvPr/>
            </p:nvSpPr>
            <p:spPr bwMode="auto">
              <a:xfrm>
                <a:off x="2736" y="2544"/>
                <a:ext cx="0" cy="1152"/>
              </a:xfrm>
              <a:prstGeom prst="line">
                <a:avLst/>
              </a:prstGeom>
              <a:noFill/>
              <a:ln w="9525">
                <a:solidFill>
                  <a:schemeClr val="tx1"/>
                </a:solidFill>
                <a:round/>
                <a:headEnd/>
                <a:tailEnd/>
              </a:ln>
              <a:effectLst/>
            </p:spPr>
            <p:txBody>
              <a:bodyPr wrap="none" anchor="ctr"/>
              <a:lstStyle/>
              <a:p>
                <a:endParaRPr lang="en-US" dirty="0"/>
              </a:p>
            </p:txBody>
          </p:sp>
          <p:sp>
            <p:nvSpPr>
              <p:cNvPr id="17" name="Line 7"/>
              <p:cNvSpPr>
                <a:spLocks noChangeShapeType="1"/>
              </p:cNvSpPr>
              <p:nvPr/>
            </p:nvSpPr>
            <p:spPr bwMode="auto">
              <a:xfrm>
                <a:off x="2736" y="3696"/>
                <a:ext cx="1344" cy="0"/>
              </a:xfrm>
              <a:prstGeom prst="line">
                <a:avLst/>
              </a:prstGeom>
              <a:noFill/>
              <a:ln w="9525">
                <a:solidFill>
                  <a:schemeClr val="tx1"/>
                </a:solidFill>
                <a:round/>
                <a:headEnd/>
                <a:tailEnd/>
              </a:ln>
              <a:effectLst/>
            </p:spPr>
            <p:txBody>
              <a:bodyPr wrap="none" anchor="ctr"/>
              <a:lstStyle/>
              <a:p>
                <a:endParaRPr lang="en-US" dirty="0"/>
              </a:p>
            </p:txBody>
          </p:sp>
          <p:sp>
            <p:nvSpPr>
              <p:cNvPr id="18" name="Freeform 8"/>
              <p:cNvSpPr>
                <a:spLocks/>
              </p:cNvSpPr>
              <p:nvPr/>
            </p:nvSpPr>
            <p:spPr bwMode="auto">
              <a:xfrm>
                <a:off x="2226" y="3696"/>
                <a:ext cx="510" cy="535"/>
              </a:xfrm>
              <a:custGeom>
                <a:avLst/>
                <a:gdLst/>
                <a:ahLst/>
                <a:cxnLst>
                  <a:cxn ang="0">
                    <a:pos x="510" y="0"/>
                  </a:cxn>
                  <a:cxn ang="0">
                    <a:pos x="0" y="535"/>
                  </a:cxn>
                </a:cxnLst>
                <a:rect l="0" t="0" r="r" b="b"/>
                <a:pathLst>
                  <a:path w="510" h="535">
                    <a:moveTo>
                      <a:pt x="510" y="0"/>
                    </a:moveTo>
                    <a:lnTo>
                      <a:pt x="0" y="535"/>
                    </a:lnTo>
                  </a:path>
                </a:pathLst>
              </a:custGeom>
              <a:noFill/>
              <a:ln w="9525">
                <a:solidFill>
                  <a:schemeClr val="tx1"/>
                </a:solidFill>
                <a:round/>
                <a:headEnd type="none" w="med" len="med"/>
                <a:tailEnd type="none" w="med" len="med"/>
              </a:ln>
              <a:effectLst/>
            </p:spPr>
            <p:txBody>
              <a:bodyPr wrap="none" anchor="ctr"/>
              <a:lstStyle/>
              <a:p>
                <a:endParaRPr lang="en-US" dirty="0"/>
              </a:p>
            </p:txBody>
          </p:sp>
          <p:sp>
            <p:nvSpPr>
              <p:cNvPr id="19" name="AutoShape 9"/>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0" name="AutoShape 10"/>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1" name="AutoShape 11"/>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2" name="AutoShape 12"/>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3" name="AutoShape 13"/>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4" name="AutoShape 14"/>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5" name="AutoShape 15"/>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6" name="AutoShape 16"/>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7" name="AutoShape 17"/>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en-US" dirty="0"/>
              </a:p>
            </p:txBody>
          </p:sp>
          <p:sp>
            <p:nvSpPr>
              <p:cNvPr id="28" name="AutoShape 18"/>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29" name="AutoShape 19"/>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0" name="AutoShape 20"/>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1" name="AutoShape 21"/>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2" name="AutoShape 22"/>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3" name="AutoShape 23"/>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4" name="AutoShape 24"/>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en-US" dirty="0"/>
              </a:p>
            </p:txBody>
          </p:sp>
          <p:sp>
            <p:nvSpPr>
              <p:cNvPr id="35" name="AutoShape 25"/>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36" name="AutoShape 26"/>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37" name="AutoShape 27"/>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38" name="AutoShape 28"/>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39" name="AutoShape 29"/>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40" name="AutoShape 30"/>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sp>
            <p:nvSpPr>
              <p:cNvPr id="41" name="AutoShape 31"/>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en-US" dirty="0"/>
              </a:p>
            </p:txBody>
          </p:sp>
        </p:grpSp>
        <p:grpSp>
          <p:nvGrpSpPr>
            <p:cNvPr id="6" name="Group 32"/>
            <p:cNvGrpSpPr>
              <a:grpSpLocks/>
            </p:cNvGrpSpPr>
            <p:nvPr/>
          </p:nvGrpSpPr>
          <p:grpSpPr bwMode="auto">
            <a:xfrm>
              <a:off x="3312" y="1551"/>
              <a:ext cx="1920" cy="1713"/>
              <a:chOff x="3312" y="1455"/>
              <a:chExt cx="1920" cy="1713"/>
            </a:xfrm>
          </p:grpSpPr>
          <p:sp>
            <p:nvSpPr>
              <p:cNvPr id="14" name="Line 33"/>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ffectLst/>
            </p:spPr>
            <p:txBody>
              <a:bodyPr/>
              <a:lstStyle/>
              <a:p>
                <a:endParaRPr lang="en-US" dirty="0"/>
              </a:p>
            </p:txBody>
          </p:sp>
          <p:sp>
            <p:nvSpPr>
              <p:cNvPr id="15" name="AutoShape 34"/>
              <p:cNvSpPr>
                <a:spLocks noChangeArrowheads="1"/>
              </p:cNvSpPr>
              <p:nvPr/>
            </p:nvSpPr>
            <p:spPr bwMode="auto">
              <a:xfrm>
                <a:off x="3933" y="1455"/>
                <a:ext cx="1299" cy="773"/>
              </a:xfrm>
              <a:prstGeom prst="wedgeRectCallout">
                <a:avLst>
                  <a:gd name="adj1" fmla="val -93509"/>
                  <a:gd name="adj2" fmla="val 150894"/>
                </a:avLst>
              </a:prstGeom>
              <a:solidFill>
                <a:schemeClr val="accent5">
                  <a:lumMod val="20000"/>
                  <a:lumOff val="80000"/>
                </a:schemeClr>
              </a:solidFill>
              <a:ln>
                <a:noFill/>
                <a:headEnd/>
                <a:tailEnd/>
              </a:ln>
            </p:spPr>
            <p:style>
              <a:lnRef idx="1">
                <a:schemeClr val="dk1"/>
              </a:lnRef>
              <a:fillRef idx="2">
                <a:schemeClr val="dk1"/>
              </a:fillRef>
              <a:effectRef idx="1">
                <a:schemeClr val="dk1"/>
              </a:effectRef>
              <a:fontRef idx="minor">
                <a:schemeClr val="dk1"/>
              </a:fontRef>
            </p:style>
            <p:txBody>
              <a:bodyPr/>
              <a:lstStyle/>
              <a:p>
                <a:pPr algn="ctr">
                  <a:spcBef>
                    <a:spcPct val="50000"/>
                  </a:spcBef>
                </a:pPr>
                <a:r>
                  <a:rPr lang="en-US" altLang="zh-CN" sz="2000" dirty="0">
                    <a:latin typeface="Arial" panose="020B0604020202020204" pitchFamily="34" charset="0"/>
                    <a:ea typeface="SimSun" pitchFamily="2" charset="-122"/>
                    <a:cs typeface="Arial" panose="020B0604020202020204" pitchFamily="34" charset="0"/>
                  </a:rPr>
                  <a:t>Inter-cluster distances are maximized</a:t>
                </a:r>
              </a:p>
            </p:txBody>
          </p:sp>
        </p:grpSp>
        <p:grpSp>
          <p:nvGrpSpPr>
            <p:cNvPr id="7" name="Group 35"/>
            <p:cNvGrpSpPr>
              <a:grpSpLocks/>
            </p:cNvGrpSpPr>
            <p:nvPr/>
          </p:nvGrpSpPr>
          <p:grpSpPr bwMode="auto">
            <a:xfrm>
              <a:off x="1824" y="2304"/>
              <a:ext cx="2064" cy="1440"/>
              <a:chOff x="1824" y="2208"/>
              <a:chExt cx="2064" cy="1440"/>
            </a:xfrm>
          </p:grpSpPr>
          <p:sp>
            <p:nvSpPr>
              <p:cNvPr id="11" name="Oval 36"/>
              <p:cNvSpPr>
                <a:spLocks noChangeArrowheads="1"/>
              </p:cNvSpPr>
              <p:nvPr/>
            </p:nvSpPr>
            <p:spPr bwMode="auto">
              <a:xfrm>
                <a:off x="1824" y="2592"/>
                <a:ext cx="816" cy="720"/>
              </a:xfrm>
              <a:prstGeom prst="ellipse">
                <a:avLst/>
              </a:prstGeom>
              <a:noFill/>
              <a:ln w="25400" algn="ctr">
                <a:solidFill>
                  <a:srgbClr val="FF0000"/>
                </a:solidFill>
                <a:round/>
                <a:headEnd/>
                <a:tailEnd/>
              </a:ln>
              <a:effectLst/>
            </p:spPr>
            <p:txBody>
              <a:bodyPr wrap="none" anchor="ctr"/>
              <a:lstStyle/>
              <a:p>
                <a:endParaRPr lang="en-US" dirty="0"/>
              </a:p>
            </p:txBody>
          </p:sp>
          <p:sp>
            <p:nvSpPr>
              <p:cNvPr id="12" name="Oval 37"/>
              <p:cNvSpPr>
                <a:spLocks noChangeArrowheads="1"/>
              </p:cNvSpPr>
              <p:nvPr/>
            </p:nvSpPr>
            <p:spPr bwMode="auto">
              <a:xfrm>
                <a:off x="2928" y="2208"/>
                <a:ext cx="720" cy="624"/>
              </a:xfrm>
              <a:prstGeom prst="ellipse">
                <a:avLst/>
              </a:prstGeom>
              <a:noFill/>
              <a:ln w="25400" algn="ctr">
                <a:solidFill>
                  <a:srgbClr val="FF0000"/>
                </a:solidFill>
                <a:round/>
                <a:headEnd/>
                <a:tailEnd/>
              </a:ln>
              <a:effectLst/>
            </p:spPr>
            <p:txBody>
              <a:bodyPr wrap="none" anchor="ctr"/>
              <a:lstStyle/>
              <a:p>
                <a:endParaRPr lang="en-US" dirty="0"/>
              </a:p>
            </p:txBody>
          </p:sp>
          <p:sp>
            <p:nvSpPr>
              <p:cNvPr id="13" name="Oval 38"/>
              <p:cNvSpPr>
                <a:spLocks noChangeArrowheads="1"/>
              </p:cNvSpPr>
              <p:nvPr/>
            </p:nvSpPr>
            <p:spPr bwMode="auto">
              <a:xfrm>
                <a:off x="3216" y="3024"/>
                <a:ext cx="672" cy="624"/>
              </a:xfrm>
              <a:prstGeom prst="ellipse">
                <a:avLst/>
              </a:prstGeom>
              <a:noFill/>
              <a:ln w="25400" algn="ctr">
                <a:solidFill>
                  <a:srgbClr val="FF0000"/>
                </a:solidFill>
                <a:round/>
                <a:headEnd/>
                <a:tailEnd/>
              </a:ln>
              <a:effectLst/>
            </p:spPr>
            <p:txBody>
              <a:bodyPr wrap="none" anchor="ctr"/>
              <a:lstStyle/>
              <a:p>
                <a:endParaRPr lang="en-US" dirty="0"/>
              </a:p>
            </p:txBody>
          </p:sp>
        </p:grpSp>
        <p:grpSp>
          <p:nvGrpSpPr>
            <p:cNvPr id="8" name="Group 39"/>
            <p:cNvGrpSpPr>
              <a:grpSpLocks/>
            </p:cNvGrpSpPr>
            <p:nvPr/>
          </p:nvGrpSpPr>
          <p:grpSpPr bwMode="auto">
            <a:xfrm>
              <a:off x="729" y="1809"/>
              <a:ext cx="1527" cy="1119"/>
              <a:chOff x="729" y="1713"/>
              <a:chExt cx="1527" cy="1119"/>
            </a:xfrm>
          </p:grpSpPr>
          <p:sp>
            <p:nvSpPr>
              <p:cNvPr id="9" name="Line 40"/>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ffectLst/>
            </p:spPr>
            <p:txBody>
              <a:bodyPr/>
              <a:lstStyle/>
              <a:p>
                <a:endParaRPr lang="en-US" dirty="0"/>
              </a:p>
            </p:txBody>
          </p:sp>
          <p:sp>
            <p:nvSpPr>
              <p:cNvPr id="10" name="AutoShape 41"/>
              <p:cNvSpPr>
                <a:spLocks noChangeArrowheads="1"/>
              </p:cNvSpPr>
              <p:nvPr/>
            </p:nvSpPr>
            <p:spPr bwMode="auto">
              <a:xfrm>
                <a:off x="729" y="1713"/>
                <a:ext cx="1335" cy="757"/>
              </a:xfrm>
              <a:prstGeom prst="wedgeRectCallout">
                <a:avLst>
                  <a:gd name="adj1" fmla="val 56250"/>
                  <a:gd name="adj2" fmla="val 92856"/>
                </a:avLst>
              </a:prstGeom>
              <a:solidFill>
                <a:schemeClr val="accent5">
                  <a:lumMod val="20000"/>
                  <a:lumOff val="80000"/>
                </a:schemeClr>
              </a:solidFill>
              <a:ln>
                <a:noFill/>
                <a:headEnd/>
                <a:tailEnd/>
              </a:ln>
            </p:spPr>
            <p:style>
              <a:lnRef idx="1">
                <a:schemeClr val="dk1"/>
              </a:lnRef>
              <a:fillRef idx="2">
                <a:schemeClr val="dk1"/>
              </a:fillRef>
              <a:effectRef idx="1">
                <a:schemeClr val="dk1"/>
              </a:effectRef>
              <a:fontRef idx="minor">
                <a:schemeClr val="dk1"/>
              </a:fontRef>
            </p:style>
            <p:txBody>
              <a:bodyPr/>
              <a:lstStyle/>
              <a:p>
                <a:pPr algn="ctr">
                  <a:spcBef>
                    <a:spcPct val="50000"/>
                  </a:spcBef>
                </a:pPr>
                <a:r>
                  <a:rPr lang="en-US" altLang="zh-CN" sz="2000" dirty="0">
                    <a:latin typeface="Arial" panose="020B0604020202020204" pitchFamily="34" charset="0"/>
                    <a:ea typeface="SimSun" pitchFamily="2" charset="-122"/>
                    <a:cs typeface="Arial" panose="020B0604020202020204" pitchFamily="34" charset="0"/>
                  </a:rPr>
                  <a:t>Intra-cluster distances are minimized</a:t>
                </a:r>
              </a:p>
            </p:txBody>
          </p:sp>
        </p:grpSp>
      </p:grpSp>
      <p:sp>
        <p:nvSpPr>
          <p:cNvPr id="42" name="Slide Number Placeholder 41">
            <a:extLst>
              <a:ext uri="{FF2B5EF4-FFF2-40B4-BE49-F238E27FC236}">
                <a16:creationId xmlns:a16="http://schemas.microsoft.com/office/drawing/2014/main" id="{A3DF6ED9-F88F-7E4D-A893-BAB7B2733B1F}"/>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spTree>
    <p:extLst>
      <p:ext uri="{BB962C8B-B14F-4D97-AF65-F5344CB8AC3E}">
        <p14:creationId xmlns:p14="http://schemas.microsoft.com/office/powerpoint/2010/main" val="117677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ea typeface="ＭＳ Ｐゴシック" charset="-128"/>
              </a:rPr>
              <a:t>External Evaluation of Cluster Quality</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A87BC6B-6DCC-47F9-B883-1327FA58B48E}"/>
                  </a:ext>
                </a:extLst>
              </p:cNvPr>
              <p:cNvSpPr txBox="1">
                <a:spLocks/>
              </p:cNvSpPr>
              <p:nvPr/>
            </p:nvSpPr>
            <p:spPr>
              <a:xfrm>
                <a:off x="529993" y="1382259"/>
                <a:ext cx="11013078" cy="4231960"/>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2400"/>
                  </a:spcAft>
                </a:pPr>
                <a:r>
                  <a:rPr lang="en-US" altLang="x-none" dirty="0">
                    <a:ea typeface="ＭＳ Ｐゴシック" charset="-128"/>
                    <a:cs typeface="Arial" panose="020B0604020202020204" pitchFamily="34" charset="0"/>
                  </a:rPr>
                  <a:t>Quality measured by its ability to discover some or all of the hidden patterns or latent classes in gold standard data</a:t>
                </a:r>
              </a:p>
              <a:p>
                <a:pPr>
                  <a:spcAft>
                    <a:spcPts val="2400"/>
                  </a:spcAft>
                </a:pPr>
                <a:r>
                  <a:rPr lang="en-US" altLang="x-none" dirty="0">
                    <a:ea typeface="ＭＳ Ｐゴシック" charset="-128"/>
                    <a:cs typeface="Arial" panose="020B0604020202020204" pitchFamily="34" charset="0"/>
                  </a:rPr>
                  <a:t>Assesses a clustering with respect to ground truth … requires </a:t>
                </a:r>
                <a:r>
                  <a:rPr lang="en-US" altLang="x-none" i="1" dirty="0">
                    <a:solidFill>
                      <a:srgbClr val="00A000"/>
                    </a:solidFill>
                    <a:ea typeface="ＭＳ Ｐゴシック" charset="-128"/>
                    <a:cs typeface="Arial" panose="020B0604020202020204" pitchFamily="34" charset="0"/>
                  </a:rPr>
                  <a:t>labeled data</a:t>
                </a:r>
              </a:p>
              <a:p>
                <a:pPr>
                  <a:lnSpc>
                    <a:spcPct val="100000"/>
                  </a:lnSpc>
                  <a:spcBef>
                    <a:spcPts val="600"/>
                  </a:spcBef>
                </a:pPr>
                <a:r>
                  <a:rPr lang="en-US" altLang="x-none" dirty="0">
                    <a:ea typeface="ＭＳ Ｐゴシック" charset="-128"/>
                    <a:cs typeface="Arial" panose="020B0604020202020204" pitchFamily="34" charset="0"/>
                  </a:rPr>
                  <a:t>Simple measure: purity, </a:t>
                </a:r>
                <a:r>
                  <a:rPr lang="en-US" altLang="ja-JP" dirty="0">
                    <a:cs typeface="Arial" panose="020B0604020202020204" pitchFamily="34" charset="0"/>
                  </a:rPr>
                  <a:t>the ratio between the dominant class from ground-truth in the cluster</a:t>
                </a:r>
                <a:endParaRPr lang="en-US" altLang="x-none" dirty="0">
                  <a:ea typeface="ＭＳ Ｐゴシック" charset="-128"/>
                  <a:cs typeface="Arial" panose="020B0604020202020204" pitchFamily="34" charset="0"/>
                </a:endParaRPr>
              </a:p>
              <a:p>
                <a:pPr marL="0" indent="0">
                  <a:lnSpc>
                    <a:spcPct val="100000"/>
                  </a:lnSpc>
                  <a:spcBef>
                    <a:spcPts val="600"/>
                  </a:spcBef>
                  <a:buNone/>
                </a:pPr>
                <a14:m>
                  <m:oMathPara xmlns:m="http://schemas.openxmlformats.org/officeDocument/2006/math">
                    <m:oMathParaPr>
                      <m:jc m:val="centerGroup"/>
                    </m:oMathParaPr>
                    <m:oMath xmlns:m="http://schemas.openxmlformats.org/officeDocument/2006/math">
                      <m:r>
                        <a:rPr lang="zh-CN" altLang="en-US" sz="2800" i="1" smtClean="0">
                          <a:solidFill>
                            <a:srgbClr val="000000"/>
                          </a:solidFill>
                          <a:latin typeface="Cambria Math" panose="02040503050406030204" pitchFamily="18" charset="0"/>
                        </a:rPr>
                        <m:t>𝑃𝑢𝑟𝑖𝑡𝑦</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en-US" altLang="zh-CN" sz="2800" b="0" i="1" smtClean="0">
                              <a:solidFill>
                                <a:srgbClr val="000000"/>
                              </a:solidFill>
                              <a:latin typeface="Cambria Math" panose="02040503050406030204" pitchFamily="18" charset="0"/>
                            </a:rPr>
                            <m:t>𝑁</m:t>
                          </m:r>
                        </m:den>
                      </m:f>
                      <m:nary>
                        <m:naryPr>
                          <m:chr m:val="∑"/>
                          <m:ctrlPr>
                            <a:rPr lang="zh-CN" altLang="en-US" sz="2800" i="1" smtClean="0">
                              <a:solidFill>
                                <a:srgbClr val="000000"/>
                              </a:solidFill>
                              <a:latin typeface="Cambria Math" panose="02040503050406030204" pitchFamily="18" charset="0"/>
                            </a:rPr>
                          </m:ctrlPr>
                        </m:naryPr>
                        <m:sub>
                          <m:r>
                            <m:rPr>
                              <m:brk m:alnAt="23"/>
                            </m:rPr>
                            <a:rPr lang="en-US" altLang="zh-CN" sz="2800" b="0" i="1" smtClean="0">
                              <a:solidFill>
                                <a:srgbClr val="000000"/>
                              </a:solidFill>
                              <a:latin typeface="Cambria Math" panose="02040503050406030204" pitchFamily="18" charset="0"/>
                            </a:rPr>
                            <m:t>𝑖</m:t>
                          </m:r>
                          <m:r>
                            <a:rPr lang="en-US" altLang="zh-CN" sz="2800" b="0" i="1" smtClean="0">
                              <a:solidFill>
                                <a:srgbClr val="000000"/>
                              </a:solidFill>
                              <a:latin typeface="Cambria Math" panose="02040503050406030204" pitchFamily="18" charset="0"/>
                            </a:rPr>
                            <m:t>=1</m:t>
                          </m:r>
                        </m:sub>
                        <m:sup>
                          <m:r>
                            <a:rPr lang="en-US" altLang="zh-CN" sz="2800" b="0" i="1" smtClean="0">
                              <a:solidFill>
                                <a:srgbClr val="000000"/>
                              </a:solidFill>
                              <a:latin typeface="Cambria Math" panose="02040503050406030204" pitchFamily="18" charset="0"/>
                            </a:rPr>
                            <m:t>𝑘</m:t>
                          </m:r>
                        </m:sup>
                        <m:e>
                          <m:func>
                            <m:funcPr>
                              <m:ctrlPr>
                                <a:rPr lang="zh-CN" altLang="en-US" sz="1600" i="1">
                                  <a:solidFill>
                                    <a:srgbClr val="000000"/>
                                  </a:solidFill>
                                  <a:latin typeface="Cambria Math" panose="02040503050406030204" pitchFamily="18" charset="0"/>
                                </a:rPr>
                              </m:ctrlPr>
                            </m:funcPr>
                            <m:fName>
                              <m:sSub>
                                <m:sSubPr>
                                  <m:ctrlPr>
                                    <a:rPr lang="zh-CN" altLang="en-US" sz="1600" i="1">
                                      <a:solidFill>
                                        <a:srgbClr val="000000"/>
                                      </a:solidFill>
                                      <a:latin typeface="Cambria Math" panose="02040503050406030204" pitchFamily="18" charset="0"/>
                                    </a:rPr>
                                  </m:ctrlPr>
                                </m:sSubPr>
                                <m:e>
                                  <m:r>
                                    <m:rPr>
                                      <m:sty m:val="p"/>
                                    </m:rPr>
                                    <a:rPr lang="zh-CN" altLang="en-US" sz="1600">
                                      <a:solidFill>
                                        <a:srgbClr val="000000"/>
                                      </a:solidFill>
                                      <a:latin typeface="Cambria Math" panose="02040503050406030204" pitchFamily="18" charset="0"/>
                                    </a:rPr>
                                    <m:t>max</m:t>
                                  </m:r>
                                </m:e>
                                <m:sub>
                                  <m:r>
                                    <a:rPr lang="zh-CN" altLang="en-US" sz="1600" i="1">
                                      <a:solidFill>
                                        <a:srgbClr val="000000"/>
                                      </a:solidFill>
                                      <a:latin typeface="Cambria Math" panose="02040503050406030204" pitchFamily="18" charset="0"/>
                                    </a:rPr>
                                    <m:t>𝑗</m:t>
                                  </m:r>
                                </m:sub>
                              </m:sSub>
                            </m:fName>
                            <m:e>
                              <m:r>
                                <a:rPr lang="zh-CN" altLang="en-US" sz="1600" i="1">
                                  <a:solidFill>
                                    <a:srgbClr val="000000"/>
                                  </a:solidFill>
                                  <a:latin typeface="Cambria Math" panose="02040503050406030204" pitchFamily="18" charset="0"/>
                                </a:rPr>
                                <m:t>(</m:t>
                              </m:r>
                            </m:e>
                          </m:func>
                          <m:sSub>
                            <m:sSubPr>
                              <m:ctrlPr>
                                <a:rPr lang="zh-CN" altLang="en-US" sz="1600" i="1">
                                  <a:solidFill>
                                    <a:srgbClr val="000000"/>
                                  </a:solidFill>
                                  <a:latin typeface="Cambria Math" panose="02040503050406030204" pitchFamily="18" charset="0"/>
                                </a:rPr>
                              </m:ctrlPr>
                            </m:sSubPr>
                            <m:e>
                              <m:r>
                                <a:rPr lang="en-US" altLang="zh-CN" sz="1600" b="0" i="1" smtClean="0">
                                  <a:solidFill>
                                    <a:srgbClr val="000000"/>
                                  </a:solidFill>
                                  <a:latin typeface="Cambria Math" panose="02040503050406030204" pitchFamily="18" charset="0"/>
                                </a:rPr>
                                <m:t>𝑚</m:t>
                              </m:r>
                            </m:e>
                            <m:sub>
                              <m:r>
                                <a:rPr lang="zh-CN" altLang="en-US" sz="1600" i="1">
                                  <a:solidFill>
                                    <a:srgbClr val="000000"/>
                                  </a:solidFill>
                                  <a:latin typeface="Cambria Math" panose="02040503050406030204" pitchFamily="18" charset="0"/>
                                </a:rPr>
                                <m:t>𝑖𝑗</m:t>
                              </m:r>
                            </m:sub>
                          </m:sSub>
                          <m:r>
                            <a:rPr lang="zh-CN" altLang="en-US" sz="1600" i="1">
                              <a:solidFill>
                                <a:srgbClr val="000000"/>
                              </a:solidFill>
                              <a:latin typeface="Cambria Math" panose="02040503050406030204" pitchFamily="18" charset="0"/>
                            </a:rPr>
                            <m:t>) </m:t>
                          </m:r>
                        </m:e>
                      </m:nary>
                      <m:r>
                        <a:rPr lang="zh-CN" altLang="en-US" sz="2800" i="1">
                          <a:solidFill>
                            <a:srgbClr val="000000"/>
                          </a:solidFill>
                          <a:latin typeface="Cambria Math" panose="02040503050406030204" pitchFamily="18" charset="0"/>
                        </a:rPr>
                        <m:t>𝑗</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𝐶</m:t>
                      </m:r>
                    </m:oMath>
                  </m:oMathPara>
                </a14:m>
                <a:endParaRPr lang="en-US" altLang="x-none" sz="2400" i="1" dirty="0">
                  <a:solidFill>
                    <a:srgbClr val="00A000"/>
                  </a:solidFill>
                  <a:latin typeface="Arial" panose="020B0604020202020204" pitchFamily="34" charset="0"/>
                  <a:ea typeface="ＭＳ Ｐゴシック" charset="-128"/>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FA87BC6B-6DCC-47F9-B883-1327FA58B48E}"/>
                  </a:ext>
                </a:extLst>
              </p:cNvPr>
              <p:cNvSpPr txBox="1">
                <a:spLocks noRot="1" noChangeAspect="1" noMove="1" noResize="1" noEditPoints="1" noAdjustHandles="1" noChangeArrowheads="1" noChangeShapeType="1" noTextEdit="1"/>
              </p:cNvSpPr>
              <p:nvPr/>
            </p:nvSpPr>
            <p:spPr>
              <a:xfrm>
                <a:off x="529993" y="1382259"/>
                <a:ext cx="11013078" cy="4231960"/>
              </a:xfrm>
              <a:prstGeom prst="rect">
                <a:avLst/>
              </a:prstGeom>
              <a:blipFill>
                <a:blip r:embed="rId3"/>
                <a:stretch>
                  <a:fillRect l="-921" t="-2687" r="-2071" b="-55224"/>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046F8C27-49B8-DF4F-8D93-4C5F459C5BB9}"/>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spTree>
    <p:extLst>
      <p:ext uri="{BB962C8B-B14F-4D97-AF65-F5344CB8AC3E}">
        <p14:creationId xmlns:p14="http://schemas.microsoft.com/office/powerpoint/2010/main" val="120893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Text Clustering</a:t>
            </a:r>
          </a:p>
        </p:txBody>
      </p:sp>
      <p:sp>
        <p:nvSpPr>
          <p:cNvPr id="3" name="Content Placeholder 2"/>
          <p:cNvSpPr txBox="1">
            <a:spLocks/>
          </p:cNvSpPr>
          <p:nvPr/>
        </p:nvSpPr>
        <p:spPr>
          <a:xfrm>
            <a:off x="510891" y="1147659"/>
            <a:ext cx="9626168" cy="5469007"/>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pPr>
            <a:r>
              <a:rPr lang="en-US" dirty="0">
                <a:latin typeface="Arial" panose="020B0604020202020204" pitchFamily="34" charset="0"/>
                <a:cs typeface="Arial" panose="020B0604020202020204" pitchFamily="34" charset="0"/>
              </a:rPr>
              <a:t>Text clustering is an unsupervised text mining technique to </a:t>
            </a:r>
          </a:p>
          <a:p>
            <a:pPr lvl="1">
              <a:lnSpc>
                <a:spcPct val="100000"/>
              </a:lnSpc>
              <a:spcBef>
                <a:spcPts val="600"/>
              </a:spcBef>
              <a:spcAft>
                <a:spcPts val="600"/>
              </a:spcAft>
            </a:pPr>
            <a:r>
              <a:rPr lang="en-US" dirty="0">
                <a:latin typeface="Arial" panose="020B0604020202020204" pitchFamily="34" charset="0"/>
                <a:cs typeface="Arial" panose="020B0604020202020204" pitchFamily="34" charset="0"/>
              </a:rPr>
              <a:t>obtain an overall picture of the text content (exploring text data)</a:t>
            </a:r>
          </a:p>
          <a:p>
            <a:pPr lvl="1">
              <a:lnSpc>
                <a:spcPct val="100000"/>
              </a:lnSpc>
              <a:spcBef>
                <a:spcPts val="600"/>
              </a:spcBef>
              <a:spcAft>
                <a:spcPts val="600"/>
              </a:spcAft>
            </a:pPr>
            <a:r>
              <a:rPr lang="en-US" dirty="0">
                <a:latin typeface="Arial" panose="020B0604020202020204" pitchFamily="34" charset="0"/>
                <a:cs typeface="Arial" panose="020B0604020202020204" pitchFamily="34" charset="0"/>
              </a:rPr>
              <a:t>discover interesting clustering structures in text data </a:t>
            </a:r>
          </a:p>
          <a:p>
            <a:pPr>
              <a:lnSpc>
                <a:spcPct val="100000"/>
              </a:lnSpc>
              <a:spcBef>
                <a:spcPts val="600"/>
              </a:spcBef>
              <a:spcAft>
                <a:spcPts val="600"/>
              </a:spcAft>
            </a:pPr>
            <a:r>
              <a:rPr lang="en-US" dirty="0">
                <a:latin typeface="Arial" panose="020B0604020202020204" pitchFamily="34" charset="0"/>
                <a:cs typeface="Arial" panose="020B0604020202020204" pitchFamily="34" charset="0"/>
              </a:rPr>
              <a:t>Many approaches are possible</a:t>
            </a:r>
          </a:p>
          <a:p>
            <a:pPr lvl="1">
              <a:lnSpc>
                <a:spcPct val="100000"/>
              </a:lnSpc>
              <a:spcBef>
                <a:spcPts val="600"/>
              </a:spcBef>
              <a:spcAft>
                <a:spcPts val="600"/>
              </a:spcAft>
            </a:pPr>
            <a:r>
              <a:rPr lang="en-US" dirty="0">
                <a:latin typeface="Arial" panose="020B0604020202020204" pitchFamily="34" charset="0"/>
                <a:cs typeface="Arial" panose="020B0604020202020204" pitchFamily="34" charset="0"/>
              </a:rPr>
              <a:t>Strong clusters tend to show up no matter what method used</a:t>
            </a:r>
          </a:p>
          <a:p>
            <a:pPr lvl="1">
              <a:lnSpc>
                <a:spcPct val="100000"/>
              </a:lnSpc>
              <a:spcBef>
                <a:spcPts val="600"/>
              </a:spcBef>
              <a:spcAft>
                <a:spcPts val="600"/>
              </a:spcAft>
            </a:pPr>
            <a:r>
              <a:rPr lang="en-US" dirty="0">
                <a:latin typeface="Arial" panose="020B0604020202020204" pitchFamily="34" charset="0"/>
                <a:cs typeface="Arial" panose="020B0604020202020204" pitchFamily="34" charset="0"/>
              </a:rPr>
              <a:t>Effectiveness of a method highly depends on whether the desired clustering bias is captured appropriately</a:t>
            </a:r>
          </a:p>
          <a:p>
            <a:pPr lvl="1">
              <a:lnSpc>
                <a:spcPct val="100000"/>
              </a:lnSpc>
              <a:spcBef>
                <a:spcPts val="600"/>
              </a:spcBef>
              <a:spcAft>
                <a:spcPts val="600"/>
              </a:spcAft>
            </a:pPr>
            <a:r>
              <a:rPr lang="en-US" dirty="0">
                <a:latin typeface="Arial" panose="020B0604020202020204" pitchFamily="34" charset="0"/>
                <a:cs typeface="Arial" panose="020B0604020202020204" pitchFamily="34" charset="0"/>
              </a:rPr>
              <a:t>Deciding the optimal number of clusters is generally a difficult problem for any method due to the unsupervised nature</a:t>
            </a:r>
          </a:p>
          <a:p>
            <a:pPr>
              <a:lnSpc>
                <a:spcPct val="100000"/>
              </a:lnSpc>
              <a:spcBef>
                <a:spcPts val="600"/>
              </a:spcBef>
              <a:spcAft>
                <a:spcPts val="600"/>
              </a:spcAft>
            </a:pPr>
            <a:r>
              <a:rPr lang="en-US" dirty="0">
                <a:latin typeface="Arial" panose="020B0604020202020204" pitchFamily="34" charset="0"/>
                <a:cs typeface="Arial" panose="020B0604020202020204" pitchFamily="34" charset="0"/>
              </a:rPr>
              <a:t>Evaluation of clustering results can be done both directly and indirectly</a:t>
            </a:r>
          </a:p>
        </p:txBody>
      </p:sp>
      <p:sp>
        <p:nvSpPr>
          <p:cNvPr id="4" name="Slide Number Placeholder 3">
            <a:extLst>
              <a:ext uri="{FF2B5EF4-FFF2-40B4-BE49-F238E27FC236}">
                <a16:creationId xmlns:a16="http://schemas.microsoft.com/office/drawing/2014/main" id="{66794E95-B060-1044-A15C-6DCBE4E1A25C}"/>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p:spTree>
    <p:extLst>
      <p:ext uri="{BB962C8B-B14F-4D97-AF65-F5344CB8AC3E}">
        <p14:creationId xmlns:p14="http://schemas.microsoft.com/office/powerpoint/2010/main" val="1753450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23</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Text</a:t>
            </a:r>
            <a:r>
              <a:rPr lang="zh-CN" altLang="en-US" dirty="0"/>
              <a:t> </a:t>
            </a:r>
            <a:r>
              <a:rPr lang="en-US" altLang="zh-CN" dirty="0"/>
              <a:t>clustering</a:t>
            </a:r>
          </a:p>
          <a:p>
            <a:r>
              <a:rPr lang="en-US" altLang="zh-CN" dirty="0"/>
              <a:t>Text</a:t>
            </a:r>
            <a:r>
              <a:rPr lang="zh-CN" altLang="en-US" dirty="0"/>
              <a:t> </a:t>
            </a:r>
            <a:r>
              <a:rPr lang="en-US" altLang="zh-CN" dirty="0"/>
              <a:t>Summarization</a:t>
            </a:r>
          </a:p>
          <a:p>
            <a:pPr lvl="1"/>
            <a:r>
              <a:rPr lang="en-US" altLang="zh-CN" b="1" dirty="0"/>
              <a:t>Concepts</a:t>
            </a:r>
          </a:p>
          <a:p>
            <a:pPr lvl="1"/>
            <a:endParaRPr lang="en-US" altLang="zh-CN" b="1" dirty="0"/>
          </a:p>
        </p:txBody>
      </p:sp>
    </p:spTree>
    <p:extLst>
      <p:ext uri="{BB962C8B-B14F-4D97-AF65-F5344CB8AC3E}">
        <p14:creationId xmlns:p14="http://schemas.microsoft.com/office/powerpoint/2010/main" val="3786224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EA139-49C8-D646-B5EB-E04AC09D4BFC}"/>
              </a:ext>
            </a:extLst>
          </p:cNvPr>
          <p:cNvSpPr>
            <a:spLocks noGrp="1"/>
          </p:cNvSpPr>
          <p:nvPr>
            <p:ph type="title"/>
          </p:nvPr>
        </p:nvSpPr>
        <p:spPr/>
        <p:txBody>
          <a:bodyPr/>
          <a:lstStyle/>
          <a:p>
            <a:r>
              <a:rPr lang="en-US" dirty="0"/>
              <a:t>Text Summarization</a:t>
            </a:r>
            <a:endParaRPr lang="en-CN" dirty="0"/>
          </a:p>
        </p:txBody>
      </p:sp>
      <p:sp>
        <p:nvSpPr>
          <p:cNvPr id="3" name="Content Placeholder 2">
            <a:extLst>
              <a:ext uri="{FF2B5EF4-FFF2-40B4-BE49-F238E27FC236}">
                <a16:creationId xmlns:a16="http://schemas.microsoft.com/office/drawing/2014/main" id="{5C9CE388-732C-8845-82DD-A12E47F15782}"/>
              </a:ext>
            </a:extLst>
          </p:cNvPr>
          <p:cNvSpPr>
            <a:spLocks noGrp="1"/>
          </p:cNvSpPr>
          <p:nvPr>
            <p:ph idx="1"/>
          </p:nvPr>
        </p:nvSpPr>
        <p:spPr>
          <a:xfrm>
            <a:off x="517526" y="1108434"/>
            <a:ext cx="9560540" cy="1005502"/>
          </a:xfrm>
        </p:spPr>
        <p:txBody>
          <a:bodyPr/>
          <a:lstStyle/>
          <a:p>
            <a:r>
              <a:rPr lang="en-US" b="1" dirty="0"/>
              <a:t>Goal</a:t>
            </a:r>
            <a:r>
              <a:rPr lang="en-US" dirty="0"/>
              <a:t>: produce an abridged version of a text that contains information that is important or relevant to a user.</a:t>
            </a:r>
            <a:endParaRPr lang="en-CN" dirty="0"/>
          </a:p>
        </p:txBody>
      </p:sp>
      <p:sp>
        <p:nvSpPr>
          <p:cNvPr id="4" name="Slide Number Placeholder 3">
            <a:extLst>
              <a:ext uri="{FF2B5EF4-FFF2-40B4-BE49-F238E27FC236}">
                <a16:creationId xmlns:a16="http://schemas.microsoft.com/office/drawing/2014/main" id="{5101802B-4B6C-D64E-8FAB-9ADC97734718}"/>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p:pic>
        <p:nvPicPr>
          <p:cNvPr id="6" name="Picture 5">
            <a:extLst>
              <a:ext uri="{FF2B5EF4-FFF2-40B4-BE49-F238E27FC236}">
                <a16:creationId xmlns:a16="http://schemas.microsoft.com/office/drawing/2014/main" id="{0408E64C-F69A-1949-82D0-0E072700C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66" y="2524360"/>
            <a:ext cx="4777444" cy="3482574"/>
          </a:xfrm>
          <a:prstGeom prst="rect">
            <a:avLst/>
          </a:prstGeom>
        </p:spPr>
      </p:pic>
      <p:sp>
        <p:nvSpPr>
          <p:cNvPr id="10" name="TextBox 9">
            <a:extLst>
              <a:ext uri="{FF2B5EF4-FFF2-40B4-BE49-F238E27FC236}">
                <a16:creationId xmlns:a16="http://schemas.microsoft.com/office/drawing/2014/main" id="{309B55BD-4B61-D647-93A8-7184C26AB1E9}"/>
              </a:ext>
            </a:extLst>
          </p:cNvPr>
          <p:cNvSpPr txBox="1"/>
          <p:nvPr/>
        </p:nvSpPr>
        <p:spPr>
          <a:xfrm>
            <a:off x="5692257" y="4437207"/>
            <a:ext cx="6054509" cy="1877437"/>
          </a:xfrm>
          <a:prstGeom prst="rect">
            <a:avLst/>
          </a:prstGeom>
          <a:noFill/>
        </p:spPr>
        <p:txBody>
          <a:bodyPr wrap="square">
            <a:spAutoFit/>
          </a:bodyPr>
          <a:lstStyle/>
          <a:p>
            <a:pPr>
              <a:spcBef>
                <a:spcPts val="600"/>
              </a:spcBef>
            </a:pPr>
            <a:r>
              <a:rPr lang="en-US" sz="2400" dirty="0"/>
              <a:t>Summarization Applications</a:t>
            </a:r>
          </a:p>
          <a:p>
            <a:pPr marL="285750" indent="-285750">
              <a:spcBef>
                <a:spcPts val="600"/>
              </a:spcBef>
              <a:buFont typeface="Arial" panose="020B0604020202020204" pitchFamily="34" charset="0"/>
              <a:buChar char="•"/>
            </a:pPr>
            <a:r>
              <a:rPr lang="en-US" b="1" dirty="0">
                <a:solidFill>
                  <a:schemeClr val="accent1"/>
                </a:solidFill>
              </a:rPr>
              <a:t>outlines or abstracts</a:t>
            </a:r>
            <a:r>
              <a:rPr lang="en-US" dirty="0"/>
              <a:t> of any document, article, etc</a:t>
            </a:r>
            <a:r>
              <a:rPr lang="en-US" altLang="zh-CN" dirty="0"/>
              <a:t>.</a:t>
            </a:r>
            <a:r>
              <a:rPr lang="en-US" dirty="0"/>
              <a:t> </a:t>
            </a:r>
          </a:p>
          <a:p>
            <a:pPr marL="285750" indent="-285750">
              <a:spcBef>
                <a:spcPts val="600"/>
              </a:spcBef>
              <a:buFont typeface="Arial" panose="020B0604020202020204" pitchFamily="34" charset="0"/>
              <a:buChar char="•"/>
            </a:pPr>
            <a:r>
              <a:rPr lang="en-US" b="1" dirty="0">
                <a:solidFill>
                  <a:schemeClr val="accent1"/>
                </a:solidFill>
              </a:rPr>
              <a:t>summaries</a:t>
            </a:r>
            <a:r>
              <a:rPr lang="en-US" dirty="0"/>
              <a:t> of email threads</a:t>
            </a:r>
          </a:p>
          <a:p>
            <a:pPr marL="285750" indent="-285750">
              <a:spcBef>
                <a:spcPts val="600"/>
              </a:spcBef>
              <a:buFont typeface="Arial" panose="020B0604020202020204" pitchFamily="34" charset="0"/>
              <a:buChar char="•"/>
            </a:pPr>
            <a:r>
              <a:rPr lang="en-US" b="1" dirty="0">
                <a:solidFill>
                  <a:schemeClr val="accent1"/>
                </a:solidFill>
              </a:rPr>
              <a:t>action items</a:t>
            </a:r>
            <a:r>
              <a:rPr lang="en-US" dirty="0"/>
              <a:t> from a meeting</a:t>
            </a:r>
          </a:p>
          <a:p>
            <a:pPr marL="285750" indent="-285750">
              <a:spcBef>
                <a:spcPts val="600"/>
              </a:spcBef>
              <a:buFont typeface="Arial" panose="020B0604020202020204" pitchFamily="34" charset="0"/>
              <a:buChar char="•"/>
            </a:pPr>
            <a:r>
              <a:rPr lang="en-US" b="1" dirty="0">
                <a:solidFill>
                  <a:schemeClr val="accent1"/>
                </a:solidFill>
              </a:rPr>
              <a:t>simplifying</a:t>
            </a:r>
            <a:r>
              <a:rPr lang="en-US" dirty="0"/>
              <a:t> text by compressing sentences</a:t>
            </a:r>
          </a:p>
        </p:txBody>
      </p:sp>
      <p:sp>
        <p:nvSpPr>
          <p:cNvPr id="12" name="TextBox 11">
            <a:extLst>
              <a:ext uri="{FF2B5EF4-FFF2-40B4-BE49-F238E27FC236}">
                <a16:creationId xmlns:a16="http://schemas.microsoft.com/office/drawing/2014/main" id="{3E8998BA-E878-9E45-97D9-A6355D9A33A6}"/>
              </a:ext>
            </a:extLst>
          </p:cNvPr>
          <p:cNvSpPr txBox="1"/>
          <p:nvPr/>
        </p:nvSpPr>
        <p:spPr>
          <a:xfrm>
            <a:off x="5692257" y="2234322"/>
            <a:ext cx="3969104" cy="2077492"/>
          </a:xfrm>
          <a:prstGeom prst="rect">
            <a:avLst/>
          </a:prstGeom>
          <a:noFill/>
        </p:spPr>
        <p:txBody>
          <a:bodyPr wrap="square">
            <a:spAutoFit/>
          </a:bodyPr>
          <a:lstStyle/>
          <a:p>
            <a:pPr>
              <a:spcBef>
                <a:spcPts val="600"/>
              </a:spcBef>
            </a:pPr>
            <a:r>
              <a:rPr lang="en-US" altLang="zh-CN" sz="2400" dirty="0"/>
              <a:t>Why</a:t>
            </a:r>
            <a:r>
              <a:rPr lang="zh-CN" altLang="en-US" sz="2400" dirty="0"/>
              <a:t> </a:t>
            </a:r>
            <a:r>
              <a:rPr lang="en-US" sz="2400" dirty="0"/>
              <a:t>summarization</a:t>
            </a:r>
            <a:r>
              <a:rPr lang="en-US" altLang="zh-CN" sz="2400" dirty="0"/>
              <a:t>?</a:t>
            </a:r>
          </a:p>
          <a:p>
            <a:pPr marL="285750" indent="-285750">
              <a:spcBef>
                <a:spcPts val="600"/>
              </a:spcBef>
              <a:buFont typeface="Arial" panose="020B0604020202020204" pitchFamily="34" charset="0"/>
              <a:buChar char="•"/>
            </a:pPr>
            <a:r>
              <a:rPr lang="en-US" dirty="0"/>
              <a:t>Summaries saves reading time.</a:t>
            </a:r>
          </a:p>
          <a:p>
            <a:pPr marL="285750" indent="-285750">
              <a:spcBef>
                <a:spcPts val="600"/>
              </a:spcBef>
              <a:buFont typeface="Arial" panose="020B0604020202020204" pitchFamily="34" charset="0"/>
              <a:buChar char="•"/>
            </a:pPr>
            <a:r>
              <a:rPr lang="en-US" dirty="0"/>
              <a:t>Summaries help in the selection of documents when conducting research.</a:t>
            </a:r>
          </a:p>
          <a:p>
            <a:pPr marL="285750" indent="-285750">
              <a:spcBef>
                <a:spcPts val="600"/>
              </a:spcBef>
              <a:buFont typeface="Arial" panose="020B0604020202020204" pitchFamily="34" charset="0"/>
              <a:buChar char="•"/>
            </a:pPr>
            <a:r>
              <a:rPr lang="en-US" altLang="zh-CN" dirty="0"/>
              <a:t>…</a:t>
            </a:r>
            <a:endParaRPr lang="en-US" dirty="0"/>
          </a:p>
        </p:txBody>
      </p:sp>
    </p:spTree>
    <p:extLst>
      <p:ext uri="{BB962C8B-B14F-4D97-AF65-F5344CB8AC3E}">
        <p14:creationId xmlns:p14="http://schemas.microsoft.com/office/powerpoint/2010/main" val="156995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40CEB-ACF3-0245-A967-55093C46E505}"/>
              </a:ext>
            </a:extLst>
          </p:cNvPr>
          <p:cNvSpPr>
            <a:spLocks noGrp="1"/>
          </p:cNvSpPr>
          <p:nvPr>
            <p:ph type="title"/>
          </p:nvPr>
        </p:nvSpPr>
        <p:spPr/>
        <p:txBody>
          <a:bodyPr/>
          <a:lstStyle/>
          <a:p>
            <a:r>
              <a:rPr lang="en-US" dirty="0"/>
              <a:t>Text Summarization</a:t>
            </a:r>
            <a:r>
              <a:rPr lang="zh-CN" altLang="en-US" dirty="0"/>
              <a:t> </a:t>
            </a:r>
            <a:r>
              <a:rPr lang="en-US" altLang="zh-CN" dirty="0"/>
              <a:t>categories</a:t>
            </a:r>
            <a:endParaRPr lang="en-CN" dirty="0"/>
          </a:p>
        </p:txBody>
      </p:sp>
      <p:sp>
        <p:nvSpPr>
          <p:cNvPr id="3" name="Content Placeholder 2">
            <a:extLst>
              <a:ext uri="{FF2B5EF4-FFF2-40B4-BE49-F238E27FC236}">
                <a16:creationId xmlns:a16="http://schemas.microsoft.com/office/drawing/2014/main" id="{0DFE9866-A006-5342-9228-5346AB6D2E98}"/>
              </a:ext>
            </a:extLst>
          </p:cNvPr>
          <p:cNvSpPr>
            <a:spLocks noGrp="1"/>
          </p:cNvSpPr>
          <p:nvPr>
            <p:ph idx="1"/>
          </p:nvPr>
        </p:nvSpPr>
        <p:spPr>
          <a:xfrm>
            <a:off x="537403" y="1042105"/>
            <a:ext cx="10634179" cy="4259980"/>
          </a:xfrm>
        </p:spPr>
        <p:txBody>
          <a:bodyPr lIns="90000">
            <a:noAutofit/>
          </a:bodyPr>
          <a:lstStyle/>
          <a:p>
            <a:pPr marL="0" indent="0">
              <a:buNone/>
            </a:pPr>
            <a:r>
              <a:rPr lang="en-US" altLang="zh-CN" dirty="0"/>
              <a:t>T</a:t>
            </a:r>
            <a:r>
              <a:rPr lang="en-US" dirty="0"/>
              <a:t>wo types of summarization</a:t>
            </a:r>
            <a:r>
              <a:rPr lang="zh-CN" altLang="en-US" dirty="0"/>
              <a:t> </a:t>
            </a:r>
            <a:r>
              <a:rPr lang="en-US" altLang="zh-CN" dirty="0"/>
              <a:t>by</a:t>
            </a:r>
            <a:r>
              <a:rPr lang="zh-CN" altLang="en-US" dirty="0"/>
              <a:t> </a:t>
            </a:r>
            <a:r>
              <a:rPr lang="en-US" altLang="zh-CN" dirty="0"/>
              <a:t>outputs</a:t>
            </a:r>
            <a:r>
              <a:rPr lang="en-US" dirty="0"/>
              <a:t>:</a:t>
            </a:r>
          </a:p>
          <a:p>
            <a:pPr lvl="1"/>
            <a:r>
              <a:rPr lang="en-US" b="1" dirty="0"/>
              <a:t>Extractive summarization</a:t>
            </a:r>
          </a:p>
          <a:p>
            <a:pPr lvl="2"/>
            <a:r>
              <a:rPr lang="en-US" dirty="0"/>
              <a:t>The summary contains the most important sentences from the original input text sentences without any paraphrasing or changes.</a:t>
            </a:r>
            <a:r>
              <a:rPr lang="zh-CN" altLang="en-US" dirty="0"/>
              <a:t> </a:t>
            </a:r>
            <a:r>
              <a:rPr lang="en-US" altLang="zh-CN" dirty="0"/>
              <a:t>(</a:t>
            </a:r>
            <a:r>
              <a:rPr lang="en-US" dirty="0"/>
              <a:t>create the summary from phrases or sentences in the source document(s)</a:t>
            </a:r>
            <a:r>
              <a:rPr lang="en-US" altLang="zh-CN" dirty="0"/>
              <a:t>)</a:t>
            </a:r>
          </a:p>
          <a:p>
            <a:pPr lvl="1"/>
            <a:r>
              <a:rPr lang="en-US" b="1" dirty="0"/>
              <a:t>Abstractive text summarization</a:t>
            </a:r>
          </a:p>
          <a:p>
            <a:pPr lvl="2"/>
            <a:r>
              <a:rPr lang="en-US" dirty="0"/>
              <a:t>The summary usually uses different words and phrases to concisely convey the same meaning as the original text.</a:t>
            </a:r>
            <a:r>
              <a:rPr lang="zh-CN" altLang="en-US" dirty="0"/>
              <a:t> </a:t>
            </a:r>
            <a:r>
              <a:rPr lang="en-US" altLang="zh-CN" dirty="0"/>
              <a:t>(</a:t>
            </a:r>
            <a:r>
              <a:rPr lang="en-US" dirty="0"/>
              <a:t>express the ideas in the source documents using (at least in part) different words</a:t>
            </a:r>
            <a:r>
              <a:rPr lang="en-US" altLang="zh-CN" dirty="0"/>
              <a:t>)</a:t>
            </a:r>
            <a:endParaRPr lang="en-US" dirty="0"/>
          </a:p>
        </p:txBody>
      </p:sp>
      <p:sp>
        <p:nvSpPr>
          <p:cNvPr id="4" name="Slide Number Placeholder 3">
            <a:extLst>
              <a:ext uri="{FF2B5EF4-FFF2-40B4-BE49-F238E27FC236}">
                <a16:creationId xmlns:a16="http://schemas.microsoft.com/office/drawing/2014/main" id="{6278EBBB-A533-0F4A-BA64-6111E82182F8}"/>
              </a:ext>
            </a:extLst>
          </p:cNvPr>
          <p:cNvSpPr>
            <a:spLocks noGrp="1"/>
          </p:cNvSpPr>
          <p:nvPr>
            <p:ph type="sldNum" sz="quarter" idx="12"/>
          </p:nvPr>
        </p:nvSpPr>
        <p:spPr/>
        <p:txBody>
          <a:bodyPr/>
          <a:lstStyle/>
          <a:p>
            <a:fld id="{DC8BB421-126E-41CB-B73A-69D52E98CAE3}" type="slidenum">
              <a:rPr lang="zh-CN" altLang="en-US" smtClean="0"/>
              <a:t>25</a:t>
            </a:fld>
            <a:endParaRPr lang="zh-CN" altLang="en-US" dirty="0"/>
          </a:p>
        </p:txBody>
      </p:sp>
      <p:sp>
        <p:nvSpPr>
          <p:cNvPr id="6" name="TextBox 5">
            <a:extLst>
              <a:ext uri="{FF2B5EF4-FFF2-40B4-BE49-F238E27FC236}">
                <a16:creationId xmlns:a16="http://schemas.microsoft.com/office/drawing/2014/main" id="{AA189F0C-2ACE-F14E-9022-210305F6AB33}"/>
              </a:ext>
            </a:extLst>
          </p:cNvPr>
          <p:cNvSpPr txBox="1"/>
          <p:nvPr/>
        </p:nvSpPr>
        <p:spPr>
          <a:xfrm>
            <a:off x="688631" y="5784989"/>
            <a:ext cx="10482951" cy="707886"/>
          </a:xfrm>
          <a:prstGeom prst="rect">
            <a:avLst/>
          </a:prstGeom>
          <a:noFill/>
        </p:spPr>
        <p:txBody>
          <a:bodyPr wrap="square">
            <a:spAutoFit/>
          </a:bodyPr>
          <a:lstStyle/>
          <a:p>
            <a:r>
              <a:rPr lang="en-US" sz="2000" dirty="0"/>
              <a:t>In the real world, often both are used together. You may want abstractive summarization for some sections of the document and extractive summarization for others.</a:t>
            </a:r>
            <a:endParaRPr lang="en-CN" sz="2000" dirty="0"/>
          </a:p>
        </p:txBody>
      </p:sp>
    </p:spTree>
    <p:extLst>
      <p:ext uri="{BB962C8B-B14F-4D97-AF65-F5344CB8AC3E}">
        <p14:creationId xmlns:p14="http://schemas.microsoft.com/office/powerpoint/2010/main" val="594871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BD4A-EADD-2642-BFAA-CFA41E0A6E5D}"/>
              </a:ext>
            </a:extLst>
          </p:cNvPr>
          <p:cNvSpPr>
            <a:spLocks noGrp="1"/>
          </p:cNvSpPr>
          <p:nvPr>
            <p:ph type="title"/>
          </p:nvPr>
        </p:nvSpPr>
        <p:spPr/>
        <p:txBody>
          <a:bodyPr/>
          <a:lstStyle/>
          <a:p>
            <a:r>
              <a:rPr lang="en-US" dirty="0"/>
              <a:t>Text Summarization</a:t>
            </a:r>
            <a:r>
              <a:rPr lang="zh-CN" altLang="en-US" dirty="0"/>
              <a:t> </a:t>
            </a:r>
            <a:r>
              <a:rPr lang="en-US" altLang="zh-CN" dirty="0"/>
              <a:t>categories</a:t>
            </a:r>
            <a:endParaRPr lang="en-CN" dirty="0"/>
          </a:p>
        </p:txBody>
      </p:sp>
      <p:sp>
        <p:nvSpPr>
          <p:cNvPr id="3" name="Content Placeholder 2">
            <a:extLst>
              <a:ext uri="{FF2B5EF4-FFF2-40B4-BE49-F238E27FC236}">
                <a16:creationId xmlns:a16="http://schemas.microsoft.com/office/drawing/2014/main" id="{0505527E-6259-D847-952A-71E48C4D1B3C}"/>
              </a:ext>
            </a:extLst>
          </p:cNvPr>
          <p:cNvSpPr>
            <a:spLocks noGrp="1"/>
          </p:cNvSpPr>
          <p:nvPr>
            <p:ph idx="1"/>
          </p:nvPr>
        </p:nvSpPr>
        <p:spPr>
          <a:xfrm>
            <a:off x="517525" y="1108433"/>
            <a:ext cx="6916945" cy="5508233"/>
          </a:xfrm>
        </p:spPr>
        <p:txBody>
          <a:bodyPr lIns="90000">
            <a:noAutofit/>
          </a:bodyPr>
          <a:lstStyle/>
          <a:p>
            <a:pPr>
              <a:spcBef>
                <a:spcPts val="600"/>
              </a:spcBef>
              <a:spcAft>
                <a:spcPts val="0"/>
              </a:spcAft>
            </a:pPr>
            <a:r>
              <a:rPr lang="en-US" b="1" dirty="0"/>
              <a:t>Input</a:t>
            </a:r>
          </a:p>
          <a:p>
            <a:pPr lvl="1">
              <a:spcBef>
                <a:spcPts val="600"/>
              </a:spcBef>
              <a:spcAft>
                <a:spcPts val="0"/>
              </a:spcAft>
            </a:pPr>
            <a:r>
              <a:rPr lang="en-US" dirty="0"/>
              <a:t>Single-Document Summarization (SDS)</a:t>
            </a:r>
          </a:p>
          <a:p>
            <a:pPr lvl="1">
              <a:spcBef>
                <a:spcPts val="600"/>
              </a:spcBef>
              <a:spcAft>
                <a:spcPts val="0"/>
              </a:spcAft>
            </a:pPr>
            <a:r>
              <a:rPr lang="en-US" dirty="0"/>
              <a:t>Multiple-Document Summarization (MDS)</a:t>
            </a:r>
          </a:p>
          <a:p>
            <a:pPr>
              <a:spcBef>
                <a:spcPts val="600"/>
              </a:spcBef>
              <a:spcAft>
                <a:spcPts val="0"/>
              </a:spcAft>
            </a:pPr>
            <a:r>
              <a:rPr lang="en-US" b="1" dirty="0"/>
              <a:t>Output</a:t>
            </a:r>
          </a:p>
          <a:p>
            <a:pPr lvl="1">
              <a:spcBef>
                <a:spcPts val="600"/>
              </a:spcBef>
              <a:spcAft>
                <a:spcPts val="0"/>
              </a:spcAft>
            </a:pPr>
            <a:r>
              <a:rPr lang="en-US" dirty="0"/>
              <a:t>Extractive </a:t>
            </a:r>
          </a:p>
          <a:p>
            <a:pPr lvl="1">
              <a:spcBef>
                <a:spcPts val="600"/>
              </a:spcBef>
              <a:spcAft>
                <a:spcPts val="0"/>
              </a:spcAft>
            </a:pPr>
            <a:r>
              <a:rPr lang="en-US" dirty="0"/>
              <a:t>Abstractive </a:t>
            </a:r>
          </a:p>
          <a:p>
            <a:pPr lvl="1">
              <a:spcBef>
                <a:spcPts val="600"/>
              </a:spcBef>
              <a:spcAft>
                <a:spcPts val="0"/>
              </a:spcAft>
            </a:pPr>
            <a:r>
              <a:rPr lang="en-US" dirty="0"/>
              <a:t>Compressive </a:t>
            </a:r>
          </a:p>
          <a:p>
            <a:pPr>
              <a:spcBef>
                <a:spcPts val="600"/>
              </a:spcBef>
              <a:spcAft>
                <a:spcPts val="0"/>
              </a:spcAft>
            </a:pPr>
            <a:r>
              <a:rPr lang="en-US" b="1" dirty="0"/>
              <a:t>Focus</a:t>
            </a:r>
          </a:p>
          <a:p>
            <a:pPr lvl="1">
              <a:spcBef>
                <a:spcPts val="600"/>
              </a:spcBef>
              <a:spcAft>
                <a:spcPts val="0"/>
              </a:spcAft>
            </a:pPr>
            <a:r>
              <a:rPr lang="en-US" dirty="0"/>
              <a:t>Generic </a:t>
            </a:r>
          </a:p>
          <a:p>
            <a:pPr lvl="1">
              <a:spcBef>
                <a:spcPts val="600"/>
              </a:spcBef>
              <a:spcAft>
                <a:spcPts val="0"/>
              </a:spcAft>
            </a:pPr>
            <a:r>
              <a:rPr lang="en-US" dirty="0"/>
              <a:t>Query-focused summarization </a:t>
            </a:r>
          </a:p>
          <a:p>
            <a:pPr>
              <a:spcBef>
                <a:spcPts val="600"/>
              </a:spcBef>
              <a:spcAft>
                <a:spcPts val="0"/>
              </a:spcAft>
            </a:pPr>
            <a:r>
              <a:rPr lang="en-US" b="1" dirty="0"/>
              <a:t>Machine learning methods</a:t>
            </a:r>
          </a:p>
          <a:p>
            <a:pPr lvl="1">
              <a:spcBef>
                <a:spcPts val="600"/>
              </a:spcBef>
              <a:spcAft>
                <a:spcPts val="0"/>
              </a:spcAft>
            </a:pPr>
            <a:r>
              <a:rPr lang="en-US" dirty="0"/>
              <a:t>Supervised</a:t>
            </a:r>
            <a:r>
              <a:rPr lang="en-US" altLang="zh-CN" dirty="0"/>
              <a:t>/</a:t>
            </a:r>
            <a:r>
              <a:rPr lang="en-US" dirty="0"/>
              <a:t>Unsupervised</a:t>
            </a:r>
            <a:endParaRPr lang="en-CN" dirty="0"/>
          </a:p>
        </p:txBody>
      </p:sp>
      <p:sp>
        <p:nvSpPr>
          <p:cNvPr id="4" name="Slide Number Placeholder 3">
            <a:extLst>
              <a:ext uri="{FF2B5EF4-FFF2-40B4-BE49-F238E27FC236}">
                <a16:creationId xmlns:a16="http://schemas.microsoft.com/office/drawing/2014/main" id="{F3C0067E-1CC3-1C4C-A5BC-6D8B5955D6C8}"/>
              </a:ext>
            </a:extLst>
          </p:cNvPr>
          <p:cNvSpPr>
            <a:spLocks noGrp="1"/>
          </p:cNvSpPr>
          <p:nvPr>
            <p:ph type="sldNum" sz="quarter" idx="12"/>
          </p:nvPr>
        </p:nvSpPr>
        <p:spPr/>
        <p:txBody>
          <a:bodyPr/>
          <a:lstStyle/>
          <a:p>
            <a:fld id="{DC8BB421-126E-41CB-B73A-69D52E98CAE3}" type="slidenum">
              <a:rPr lang="zh-CN" altLang="en-US" smtClean="0"/>
              <a:t>26</a:t>
            </a:fld>
            <a:endParaRPr lang="zh-CN" altLang="en-US" dirty="0"/>
          </a:p>
        </p:txBody>
      </p:sp>
      <p:sp>
        <p:nvSpPr>
          <p:cNvPr id="5" name="Content Placeholder 2">
            <a:extLst>
              <a:ext uri="{FF2B5EF4-FFF2-40B4-BE49-F238E27FC236}">
                <a16:creationId xmlns:a16="http://schemas.microsoft.com/office/drawing/2014/main" id="{CC555316-9300-0A4E-872D-5592875612FF}"/>
              </a:ext>
            </a:extLst>
          </p:cNvPr>
          <p:cNvSpPr txBox="1">
            <a:spLocks/>
          </p:cNvSpPr>
          <p:nvPr/>
        </p:nvSpPr>
        <p:spPr>
          <a:xfrm>
            <a:off x="6964950" y="2095978"/>
            <a:ext cx="4617450" cy="353314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Single-document summarization</a:t>
            </a:r>
          </a:p>
          <a:p>
            <a:pPr lvl="1"/>
            <a:r>
              <a:rPr lang="en-US" sz="1800" dirty="0"/>
              <a:t>Given a single document, produce</a:t>
            </a:r>
            <a:r>
              <a:rPr lang="en-US" altLang="zh-CN" sz="1800" dirty="0"/>
              <a:t>:</a:t>
            </a:r>
            <a:r>
              <a:rPr lang="zh-CN" altLang="en-US" sz="1800" dirty="0"/>
              <a:t> </a:t>
            </a:r>
            <a:r>
              <a:rPr lang="en-US" sz="1800" dirty="0">
                <a:solidFill>
                  <a:schemeClr val="accent1"/>
                </a:solidFill>
              </a:rPr>
              <a:t>Abstra</a:t>
            </a:r>
            <a:r>
              <a:rPr lang="en-US" altLang="zh-CN" sz="1800" dirty="0">
                <a:solidFill>
                  <a:schemeClr val="accent1"/>
                </a:solidFill>
              </a:rPr>
              <a:t>ct,</a:t>
            </a:r>
            <a:r>
              <a:rPr lang="zh-CN" altLang="en-US" sz="1800" dirty="0">
                <a:solidFill>
                  <a:schemeClr val="accent1"/>
                </a:solidFill>
              </a:rPr>
              <a:t> </a:t>
            </a:r>
            <a:r>
              <a:rPr lang="en-US" sz="1800" dirty="0">
                <a:solidFill>
                  <a:schemeClr val="accent1"/>
                </a:solidFill>
              </a:rPr>
              <a:t>Outline</a:t>
            </a:r>
            <a:r>
              <a:rPr lang="en-US" altLang="zh-CN" sz="1800" dirty="0">
                <a:solidFill>
                  <a:schemeClr val="accent1"/>
                </a:solidFill>
              </a:rPr>
              <a:t>,</a:t>
            </a:r>
            <a:r>
              <a:rPr lang="zh-CN" altLang="en-US" sz="1800" dirty="0">
                <a:solidFill>
                  <a:schemeClr val="accent1"/>
                </a:solidFill>
              </a:rPr>
              <a:t> </a:t>
            </a:r>
            <a:r>
              <a:rPr lang="en-US" sz="1800" dirty="0">
                <a:solidFill>
                  <a:schemeClr val="accent1"/>
                </a:solidFill>
              </a:rPr>
              <a:t>Headline</a:t>
            </a:r>
          </a:p>
          <a:p>
            <a:r>
              <a:rPr lang="en-US" sz="2000" dirty="0"/>
              <a:t>Multiple-document summarization</a:t>
            </a:r>
          </a:p>
          <a:p>
            <a:pPr lvl="1"/>
            <a:r>
              <a:rPr lang="en-US" sz="1800" dirty="0"/>
              <a:t>Given a group of documents, produce a gist of the content</a:t>
            </a:r>
            <a:r>
              <a:rPr lang="en-US" altLang="zh-CN" sz="1800" dirty="0"/>
              <a:t>:</a:t>
            </a:r>
            <a:r>
              <a:rPr lang="zh-CN" altLang="en-US" sz="1800" dirty="0"/>
              <a:t> </a:t>
            </a:r>
            <a:r>
              <a:rPr lang="en-US" sz="1800" dirty="0">
                <a:solidFill>
                  <a:schemeClr val="accent1"/>
                </a:solidFill>
              </a:rPr>
              <a:t>a series of news stories on the same event</a:t>
            </a:r>
            <a:r>
              <a:rPr lang="zh-CN" altLang="en-US" sz="1800" dirty="0">
                <a:solidFill>
                  <a:schemeClr val="accent1"/>
                </a:solidFill>
              </a:rPr>
              <a:t> </a:t>
            </a:r>
            <a:r>
              <a:rPr lang="en-US" altLang="zh-CN" sz="1800" dirty="0">
                <a:solidFill>
                  <a:schemeClr val="accent1"/>
                </a:solidFill>
              </a:rPr>
              <a:t>and</a:t>
            </a:r>
            <a:r>
              <a:rPr lang="zh-CN" altLang="en-US" sz="1800" dirty="0">
                <a:solidFill>
                  <a:schemeClr val="accent1"/>
                </a:solidFill>
              </a:rPr>
              <a:t> </a:t>
            </a:r>
            <a:r>
              <a:rPr lang="en-US" sz="1800" dirty="0">
                <a:solidFill>
                  <a:schemeClr val="accent1"/>
                </a:solidFill>
              </a:rPr>
              <a:t>a set of web pages about some topic or question</a:t>
            </a:r>
            <a:endParaRPr lang="en-CN" sz="1800" dirty="0">
              <a:solidFill>
                <a:schemeClr val="accent1"/>
              </a:solidFill>
            </a:endParaRPr>
          </a:p>
        </p:txBody>
      </p:sp>
    </p:spTree>
    <p:extLst>
      <p:ext uri="{BB962C8B-B14F-4D97-AF65-F5344CB8AC3E}">
        <p14:creationId xmlns:p14="http://schemas.microsoft.com/office/powerpoint/2010/main" val="1113905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FB6F-21F7-774E-8B45-D74999BB6D7A}"/>
              </a:ext>
            </a:extLst>
          </p:cNvPr>
          <p:cNvSpPr>
            <a:spLocks noGrp="1"/>
          </p:cNvSpPr>
          <p:nvPr>
            <p:ph type="title"/>
          </p:nvPr>
        </p:nvSpPr>
        <p:spPr/>
        <p:txBody>
          <a:bodyPr/>
          <a:lstStyle/>
          <a:p>
            <a:r>
              <a:rPr lang="en-US" dirty="0"/>
              <a:t>Query-focused Summarization</a:t>
            </a:r>
            <a:endParaRPr lang="en-CN" dirty="0"/>
          </a:p>
        </p:txBody>
      </p:sp>
      <p:sp>
        <p:nvSpPr>
          <p:cNvPr id="3" name="Content Placeholder 2">
            <a:extLst>
              <a:ext uri="{FF2B5EF4-FFF2-40B4-BE49-F238E27FC236}">
                <a16:creationId xmlns:a16="http://schemas.microsoft.com/office/drawing/2014/main" id="{6105AD06-794B-804E-B741-63F05268D91D}"/>
              </a:ext>
            </a:extLst>
          </p:cNvPr>
          <p:cNvSpPr>
            <a:spLocks noGrp="1"/>
          </p:cNvSpPr>
          <p:nvPr>
            <p:ph idx="1"/>
          </p:nvPr>
        </p:nvSpPr>
        <p:spPr>
          <a:xfrm>
            <a:off x="517526" y="1440946"/>
            <a:ext cx="4939378" cy="5175719"/>
          </a:xfrm>
        </p:spPr>
        <p:txBody>
          <a:bodyPr lIns="90000">
            <a:noAutofit/>
          </a:bodyPr>
          <a:lstStyle/>
          <a:p>
            <a:r>
              <a:rPr lang="en-US" sz="2400" dirty="0"/>
              <a:t>Generic summarization</a:t>
            </a:r>
          </a:p>
          <a:p>
            <a:pPr lvl="1"/>
            <a:r>
              <a:rPr lang="en-US" sz="2000" dirty="0"/>
              <a:t>Summarize the content of a document </a:t>
            </a:r>
          </a:p>
          <a:p>
            <a:r>
              <a:rPr lang="en-US" sz="2400" dirty="0"/>
              <a:t>Query-focused summarization</a:t>
            </a:r>
          </a:p>
          <a:p>
            <a:pPr lvl="1"/>
            <a:r>
              <a:rPr lang="en-US" sz="2000" dirty="0"/>
              <a:t>summarize a document with respect to an information need expressed in a user query. </a:t>
            </a:r>
          </a:p>
          <a:p>
            <a:pPr lvl="1"/>
            <a:r>
              <a:rPr lang="en-US" sz="2000" dirty="0"/>
              <a:t>a kind of complex question answering: </a:t>
            </a:r>
          </a:p>
          <a:p>
            <a:pPr lvl="2"/>
            <a:r>
              <a:rPr lang="en-US" sz="1800" dirty="0"/>
              <a:t>Answer a question by summarizing a document that has the information to construct the answer</a:t>
            </a:r>
            <a:endParaRPr lang="en-CN" sz="1800" dirty="0"/>
          </a:p>
        </p:txBody>
      </p:sp>
      <p:sp>
        <p:nvSpPr>
          <p:cNvPr id="4" name="Slide Number Placeholder 3">
            <a:extLst>
              <a:ext uri="{FF2B5EF4-FFF2-40B4-BE49-F238E27FC236}">
                <a16:creationId xmlns:a16="http://schemas.microsoft.com/office/drawing/2014/main" id="{E559352E-0695-0940-81B3-E09FD0CD0151}"/>
              </a:ext>
            </a:extLst>
          </p:cNvPr>
          <p:cNvSpPr>
            <a:spLocks noGrp="1"/>
          </p:cNvSpPr>
          <p:nvPr>
            <p:ph type="sldNum" sz="quarter" idx="12"/>
          </p:nvPr>
        </p:nvSpPr>
        <p:spPr/>
        <p:txBody>
          <a:bodyPr/>
          <a:lstStyle/>
          <a:p>
            <a:fld id="{DC8BB421-126E-41CB-B73A-69D52E98CAE3}" type="slidenum">
              <a:rPr lang="zh-CN" altLang="en-US" smtClean="0"/>
              <a:t>27</a:t>
            </a:fld>
            <a:endParaRPr lang="zh-CN" altLang="en-US" dirty="0"/>
          </a:p>
        </p:txBody>
      </p:sp>
      <p:sp>
        <p:nvSpPr>
          <p:cNvPr id="5" name="Content Placeholder 2">
            <a:extLst>
              <a:ext uri="{FF2B5EF4-FFF2-40B4-BE49-F238E27FC236}">
                <a16:creationId xmlns:a16="http://schemas.microsoft.com/office/drawing/2014/main" id="{E3838A76-8AE3-9F40-A3AE-722EC3D7BC16}"/>
              </a:ext>
            </a:extLst>
          </p:cNvPr>
          <p:cNvSpPr txBox="1">
            <a:spLocks/>
          </p:cNvSpPr>
          <p:nvPr/>
        </p:nvSpPr>
        <p:spPr>
          <a:xfrm>
            <a:off x="5456904" y="1440946"/>
            <a:ext cx="6291148" cy="1258020"/>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Create </a:t>
            </a:r>
            <a:r>
              <a:rPr lang="en-US" sz="2400" b="1" dirty="0">
                <a:solidFill>
                  <a:schemeClr val="accent1"/>
                </a:solidFill>
              </a:rPr>
              <a:t>snippets</a:t>
            </a:r>
            <a:r>
              <a:rPr lang="en-US" altLang="zh-CN" sz="2400" b="1" dirty="0">
                <a:solidFill>
                  <a:schemeClr val="accent1"/>
                </a:solidFill>
              </a:rPr>
              <a:t>(</a:t>
            </a:r>
            <a:r>
              <a:rPr lang="zh-CN" altLang="en-US" sz="2400" b="1" dirty="0">
                <a:solidFill>
                  <a:schemeClr val="accent1"/>
                </a:solidFill>
              </a:rPr>
              <a:t>摘录</a:t>
            </a:r>
            <a:r>
              <a:rPr lang="en-US" altLang="zh-CN" sz="2400" b="1" dirty="0">
                <a:solidFill>
                  <a:schemeClr val="accent1"/>
                </a:solidFill>
              </a:rPr>
              <a:t>)</a:t>
            </a:r>
            <a:r>
              <a:rPr lang="en-US" sz="2400" dirty="0"/>
              <a:t> summarizing a web page for a query</a:t>
            </a:r>
            <a:r>
              <a:rPr lang="en-US" altLang="zh-CN" sz="2400" dirty="0"/>
              <a:t>,</a:t>
            </a:r>
            <a:r>
              <a:rPr lang="zh-CN" altLang="en-US" sz="2400" dirty="0"/>
              <a:t> </a:t>
            </a:r>
            <a:r>
              <a:rPr lang="en-US" sz="2400" dirty="0"/>
              <a:t>Google: 156 characters (about 26 words) plus title and link</a:t>
            </a:r>
            <a:endParaRPr lang="en-CN" sz="2400" dirty="0"/>
          </a:p>
        </p:txBody>
      </p:sp>
      <p:pic>
        <p:nvPicPr>
          <p:cNvPr id="6" name="Picture 5">
            <a:extLst>
              <a:ext uri="{FF2B5EF4-FFF2-40B4-BE49-F238E27FC236}">
                <a16:creationId xmlns:a16="http://schemas.microsoft.com/office/drawing/2014/main" id="{AB2A71F3-61E3-AF47-B21A-4A909B8EB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880" y="2822712"/>
            <a:ext cx="4921728" cy="3793953"/>
          </a:xfrm>
          <a:prstGeom prst="rect">
            <a:avLst/>
          </a:prstGeom>
        </p:spPr>
      </p:pic>
    </p:spTree>
    <p:extLst>
      <p:ext uri="{BB962C8B-B14F-4D97-AF65-F5344CB8AC3E}">
        <p14:creationId xmlns:p14="http://schemas.microsoft.com/office/powerpoint/2010/main" val="651923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0D53F-2E43-F24F-9FB2-C148D54E2480}"/>
              </a:ext>
            </a:extLst>
          </p:cNvPr>
          <p:cNvSpPr>
            <a:spLocks noGrp="1"/>
          </p:cNvSpPr>
          <p:nvPr>
            <p:ph type="title"/>
          </p:nvPr>
        </p:nvSpPr>
        <p:spPr/>
        <p:txBody>
          <a:bodyPr/>
          <a:lstStyle/>
          <a:p>
            <a:r>
              <a:rPr lang="en-US" dirty="0"/>
              <a:t>History of Summarization</a:t>
            </a:r>
            <a:endParaRPr lang="en-CN" dirty="0"/>
          </a:p>
        </p:txBody>
      </p:sp>
      <p:sp>
        <p:nvSpPr>
          <p:cNvPr id="3" name="Content Placeholder 2">
            <a:extLst>
              <a:ext uri="{FF2B5EF4-FFF2-40B4-BE49-F238E27FC236}">
                <a16:creationId xmlns:a16="http://schemas.microsoft.com/office/drawing/2014/main" id="{42F57860-1C1F-4E48-A6EE-5F8D41C15B89}"/>
              </a:ext>
            </a:extLst>
          </p:cNvPr>
          <p:cNvSpPr>
            <a:spLocks noGrp="1"/>
          </p:cNvSpPr>
          <p:nvPr>
            <p:ph idx="1"/>
          </p:nvPr>
        </p:nvSpPr>
        <p:spPr>
          <a:xfrm>
            <a:off x="517526" y="1108433"/>
            <a:ext cx="10216736" cy="5508233"/>
          </a:xfrm>
        </p:spPr>
        <p:txBody>
          <a:bodyPr>
            <a:noAutofit/>
          </a:bodyPr>
          <a:lstStyle/>
          <a:p>
            <a:pPr>
              <a:spcBef>
                <a:spcPts val="600"/>
              </a:spcBef>
              <a:spcAft>
                <a:spcPts val="600"/>
              </a:spcAft>
            </a:pPr>
            <a:r>
              <a:rPr lang="en-US" dirty="0">
                <a:solidFill>
                  <a:schemeClr val="accent1"/>
                </a:solidFill>
              </a:rPr>
              <a:t>Since 1950s</a:t>
            </a:r>
          </a:p>
          <a:p>
            <a:pPr lvl="1">
              <a:spcBef>
                <a:spcPts val="600"/>
              </a:spcBef>
              <a:spcAft>
                <a:spcPts val="600"/>
              </a:spcAft>
            </a:pPr>
            <a:r>
              <a:rPr lang="en-US" dirty="0"/>
              <a:t>Concept Weight (</a:t>
            </a:r>
            <a:r>
              <a:rPr lang="en-US" dirty="0">
                <a:solidFill>
                  <a:schemeClr val="tx1">
                    <a:lumMod val="50000"/>
                    <a:lumOff val="50000"/>
                  </a:schemeClr>
                </a:solidFill>
              </a:rPr>
              <a:t>Luhn, 1958</a:t>
            </a:r>
            <a:r>
              <a:rPr lang="en-US" dirty="0"/>
              <a:t>), Centroid (</a:t>
            </a:r>
            <a:r>
              <a:rPr lang="en-US" dirty="0">
                <a:solidFill>
                  <a:schemeClr val="tx1">
                    <a:lumMod val="50000"/>
                    <a:lumOff val="50000"/>
                  </a:schemeClr>
                </a:solidFill>
              </a:rPr>
              <a:t>Radev et al., 2004</a:t>
            </a:r>
            <a:r>
              <a:rPr lang="en-US" dirty="0"/>
              <a:t>), LexRank (</a:t>
            </a:r>
            <a:r>
              <a:rPr lang="en-US" dirty="0">
                <a:solidFill>
                  <a:schemeClr val="tx1">
                    <a:lumMod val="50000"/>
                    <a:lumOff val="50000"/>
                  </a:schemeClr>
                </a:solidFill>
              </a:rPr>
              <a:t>Erkan and Radev, 2004</a:t>
            </a:r>
            <a:r>
              <a:rPr lang="en-US" dirty="0"/>
              <a:t>), TextRank (</a:t>
            </a:r>
            <a:r>
              <a:rPr lang="en-US" dirty="0">
                <a:solidFill>
                  <a:schemeClr val="tx1">
                    <a:lumMod val="50000"/>
                    <a:lumOff val="50000"/>
                  </a:schemeClr>
                </a:solidFill>
              </a:rPr>
              <a:t>Mihalcea and Tarau, 2004</a:t>
            </a:r>
            <a:r>
              <a:rPr lang="en-US" dirty="0"/>
              <a:t>), Sparse Coding (</a:t>
            </a:r>
            <a:r>
              <a:rPr lang="en-US" dirty="0">
                <a:solidFill>
                  <a:schemeClr val="tx1">
                    <a:lumMod val="50000"/>
                    <a:lumOff val="50000"/>
                  </a:schemeClr>
                </a:solidFill>
              </a:rPr>
              <a:t>He et al., 2012; Li et al., 2015</a:t>
            </a:r>
            <a:r>
              <a:rPr lang="en-US" dirty="0"/>
              <a:t>) </a:t>
            </a:r>
          </a:p>
          <a:p>
            <a:pPr lvl="1">
              <a:spcBef>
                <a:spcPts val="600"/>
              </a:spcBef>
              <a:spcAft>
                <a:spcPts val="600"/>
              </a:spcAft>
            </a:pPr>
            <a:r>
              <a:rPr lang="en-US" dirty="0"/>
              <a:t>Feature</a:t>
            </a:r>
            <a:r>
              <a:rPr lang="zh-CN" altLang="en-US" dirty="0"/>
              <a:t> </a:t>
            </a:r>
            <a:r>
              <a:rPr lang="en-US" dirty="0"/>
              <a:t>+</a:t>
            </a:r>
            <a:r>
              <a:rPr lang="zh-CN" altLang="en-US" dirty="0"/>
              <a:t> </a:t>
            </a:r>
            <a:r>
              <a:rPr lang="en-US" dirty="0"/>
              <a:t>Regression (</a:t>
            </a:r>
            <a:r>
              <a:rPr lang="en-US" dirty="0">
                <a:solidFill>
                  <a:schemeClr val="tx1">
                    <a:lumMod val="50000"/>
                    <a:lumOff val="50000"/>
                  </a:schemeClr>
                </a:solidFill>
              </a:rPr>
              <a:t>Min et al., 2012; Wang et al., 2013</a:t>
            </a:r>
            <a:r>
              <a:rPr lang="en-US" dirty="0"/>
              <a:t>) </a:t>
            </a:r>
          </a:p>
          <a:p>
            <a:pPr>
              <a:spcBef>
                <a:spcPts val="600"/>
              </a:spcBef>
              <a:spcAft>
                <a:spcPts val="600"/>
              </a:spcAft>
            </a:pPr>
            <a:r>
              <a:rPr lang="en-US" dirty="0">
                <a:solidFill>
                  <a:schemeClr val="accent1"/>
                </a:solidFill>
              </a:rPr>
              <a:t>Most of the summarization methods are extractive</a:t>
            </a:r>
          </a:p>
          <a:p>
            <a:pPr>
              <a:spcBef>
                <a:spcPts val="600"/>
              </a:spcBef>
              <a:spcAft>
                <a:spcPts val="600"/>
              </a:spcAft>
            </a:pPr>
            <a:r>
              <a:rPr lang="en-US" dirty="0">
                <a:solidFill>
                  <a:schemeClr val="accent1"/>
                </a:solidFill>
              </a:rPr>
              <a:t>Abstractive summarization is full of challenges</a:t>
            </a:r>
          </a:p>
          <a:p>
            <a:pPr lvl="1">
              <a:spcBef>
                <a:spcPts val="600"/>
              </a:spcBef>
              <a:spcAft>
                <a:spcPts val="600"/>
              </a:spcAft>
            </a:pPr>
            <a:r>
              <a:rPr lang="en-US" dirty="0"/>
              <a:t>Some indirect methods employ sentence fusing (</a:t>
            </a:r>
            <a:r>
              <a:rPr lang="en-US" dirty="0">
                <a:solidFill>
                  <a:schemeClr val="tx1">
                    <a:lumMod val="50000"/>
                    <a:lumOff val="50000"/>
                  </a:schemeClr>
                </a:solidFill>
              </a:rPr>
              <a:t>Barzilay and McKeown, 2005</a:t>
            </a:r>
            <a:r>
              <a:rPr lang="en-US" dirty="0"/>
              <a:t>) or phrase merging (</a:t>
            </a:r>
            <a:r>
              <a:rPr lang="en-US" dirty="0">
                <a:solidFill>
                  <a:schemeClr val="tx1">
                    <a:lumMod val="50000"/>
                    <a:lumOff val="50000"/>
                  </a:schemeClr>
                </a:solidFill>
              </a:rPr>
              <a:t>Bing et al., 2015</a:t>
            </a:r>
            <a:r>
              <a:rPr lang="en-US" dirty="0"/>
              <a:t>). </a:t>
            </a:r>
          </a:p>
          <a:p>
            <a:pPr lvl="1">
              <a:spcBef>
                <a:spcPts val="600"/>
              </a:spcBef>
              <a:spcAft>
                <a:spcPts val="600"/>
              </a:spcAft>
            </a:pPr>
            <a:r>
              <a:rPr lang="en-US" dirty="0">
                <a:solidFill>
                  <a:schemeClr val="accent1"/>
                </a:solidFill>
              </a:rPr>
              <a:t>The indirect strategies will do harm to the linguistic quality of the constructed sentences</a:t>
            </a:r>
            <a:endParaRPr lang="en-CN" dirty="0">
              <a:solidFill>
                <a:schemeClr val="accent1"/>
              </a:solidFill>
            </a:endParaRPr>
          </a:p>
        </p:txBody>
      </p:sp>
      <p:sp>
        <p:nvSpPr>
          <p:cNvPr id="4" name="Slide Number Placeholder 3">
            <a:extLst>
              <a:ext uri="{FF2B5EF4-FFF2-40B4-BE49-F238E27FC236}">
                <a16:creationId xmlns:a16="http://schemas.microsoft.com/office/drawing/2014/main" id="{F57283D3-B1A6-9C46-9F42-7BBC0EBCA22D}"/>
              </a:ext>
            </a:extLst>
          </p:cNvPr>
          <p:cNvSpPr>
            <a:spLocks noGrp="1"/>
          </p:cNvSpPr>
          <p:nvPr>
            <p:ph type="sldNum" sz="quarter" idx="12"/>
          </p:nvPr>
        </p:nvSpPr>
        <p:spPr/>
        <p:txBody>
          <a:bodyPr/>
          <a:lstStyle/>
          <a:p>
            <a:fld id="{DC8BB421-126E-41CB-B73A-69D52E98CAE3}" type="slidenum">
              <a:rPr lang="zh-CN" altLang="en-US" smtClean="0"/>
              <a:t>28</a:t>
            </a:fld>
            <a:endParaRPr lang="zh-CN" altLang="en-US" dirty="0"/>
          </a:p>
        </p:txBody>
      </p:sp>
    </p:spTree>
    <p:extLst>
      <p:ext uri="{BB962C8B-B14F-4D97-AF65-F5344CB8AC3E}">
        <p14:creationId xmlns:p14="http://schemas.microsoft.com/office/powerpoint/2010/main" val="1263324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29</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Text</a:t>
            </a:r>
            <a:r>
              <a:rPr lang="zh-CN" altLang="en-US" dirty="0"/>
              <a:t> </a:t>
            </a:r>
            <a:r>
              <a:rPr lang="en-US" altLang="zh-CN" dirty="0"/>
              <a:t>clustering</a:t>
            </a:r>
          </a:p>
          <a:p>
            <a:r>
              <a:rPr lang="en-US" altLang="zh-CN" dirty="0"/>
              <a:t>Text</a:t>
            </a:r>
            <a:r>
              <a:rPr lang="zh-CN" altLang="en-US" dirty="0"/>
              <a:t> </a:t>
            </a:r>
            <a:r>
              <a:rPr lang="en-US" altLang="zh-CN" dirty="0"/>
              <a:t>Summarization</a:t>
            </a:r>
          </a:p>
          <a:p>
            <a:pPr lvl="1"/>
            <a:r>
              <a:rPr lang="en-US" altLang="zh-CN" dirty="0"/>
              <a:t>Concepts</a:t>
            </a:r>
          </a:p>
          <a:p>
            <a:pPr lvl="1"/>
            <a:r>
              <a:rPr lang="en-US" b="1" dirty="0"/>
              <a:t>Evaluating Summaries: ROUGE</a:t>
            </a:r>
            <a:endParaRPr lang="en-US" altLang="zh-CN" b="1" dirty="0"/>
          </a:p>
          <a:p>
            <a:pPr lvl="1"/>
            <a:endParaRPr lang="en-US" altLang="zh-CN" b="1" dirty="0"/>
          </a:p>
          <a:p>
            <a:pPr lvl="1"/>
            <a:endParaRPr lang="en-US" altLang="zh-CN" b="1" dirty="0"/>
          </a:p>
        </p:txBody>
      </p:sp>
    </p:spTree>
    <p:extLst>
      <p:ext uri="{BB962C8B-B14F-4D97-AF65-F5344CB8AC3E}">
        <p14:creationId xmlns:p14="http://schemas.microsoft.com/office/powerpoint/2010/main" val="54433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a:t>
            </a:r>
            <a:r>
              <a:rPr lang="en-US" altLang="zh-CN" dirty="0"/>
              <a:t>i</a:t>
            </a:r>
            <a:r>
              <a:rPr lang="en-US" b="1" dirty="0"/>
              <a:t>s </a:t>
            </a:r>
            <a:r>
              <a:rPr lang="en-US" altLang="zh-CN" dirty="0"/>
              <a:t>t</a:t>
            </a:r>
            <a:r>
              <a:rPr lang="en-US" b="1" dirty="0"/>
              <a:t>ext </a:t>
            </a:r>
            <a:r>
              <a:rPr lang="en-US" altLang="zh-CN" dirty="0"/>
              <a:t>c</a:t>
            </a:r>
            <a:r>
              <a:rPr lang="en-US" b="1" dirty="0"/>
              <a:t>lustering?</a:t>
            </a:r>
          </a:p>
        </p:txBody>
      </p:sp>
      <p:sp>
        <p:nvSpPr>
          <p:cNvPr id="5" name="Rectangle 3"/>
          <p:cNvSpPr txBox="1">
            <a:spLocks noChangeArrowheads="1"/>
          </p:cNvSpPr>
          <p:nvPr/>
        </p:nvSpPr>
        <p:spPr>
          <a:xfrm>
            <a:off x="782319" y="1036859"/>
            <a:ext cx="10863580" cy="2149234"/>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dirty="0">
                <a:ea typeface="ＭＳ Ｐゴシック" charset="-128"/>
              </a:rPr>
              <a:t>Discover “natural structure”</a:t>
            </a:r>
          </a:p>
          <a:p>
            <a:r>
              <a:rPr lang="en-US" altLang="ja-JP" dirty="0">
                <a:ea typeface="ＭＳ Ｐゴシック" charset="-128"/>
              </a:rPr>
              <a:t>Group </a:t>
            </a:r>
            <a:r>
              <a:rPr lang="en-US" altLang="ja-JP" dirty="0">
                <a:solidFill>
                  <a:schemeClr val="accent1"/>
                </a:solidFill>
                <a:ea typeface="ＭＳ Ｐゴシック" charset="-128"/>
              </a:rPr>
              <a:t>similar</a:t>
            </a:r>
            <a:r>
              <a:rPr lang="en-US" altLang="ja-JP" dirty="0">
                <a:ea typeface="ＭＳ Ｐゴシック" charset="-128"/>
              </a:rPr>
              <a:t> objects together</a:t>
            </a:r>
          </a:p>
          <a:p>
            <a:r>
              <a:rPr lang="en-US" altLang="ja-JP" dirty="0">
                <a:ea typeface="ＭＳ Ｐゴシック" charset="-128"/>
              </a:rPr>
              <a:t>Objects can be documents, terms, passages, websites,…</a:t>
            </a:r>
          </a:p>
          <a:p>
            <a:r>
              <a:rPr lang="en-US" altLang="ja-JP" dirty="0">
                <a:ea typeface="ＭＳ Ｐゴシック" charset="-128"/>
              </a:rPr>
              <a:t>Example:</a:t>
            </a:r>
          </a:p>
        </p:txBody>
      </p:sp>
      <p:grpSp>
        <p:nvGrpSpPr>
          <p:cNvPr id="6" name="Group 4"/>
          <p:cNvGrpSpPr>
            <a:grpSpLocks/>
          </p:cNvGrpSpPr>
          <p:nvPr/>
        </p:nvGrpSpPr>
        <p:grpSpPr bwMode="auto">
          <a:xfrm>
            <a:off x="2133600" y="2994660"/>
            <a:ext cx="7513319" cy="3086100"/>
            <a:chOff x="1200" y="2448"/>
            <a:chExt cx="2784" cy="1296"/>
          </a:xfrm>
        </p:grpSpPr>
        <p:sp>
          <p:nvSpPr>
            <p:cNvPr id="7" name="Oval 5"/>
            <p:cNvSpPr>
              <a:spLocks noChangeArrowheads="1"/>
            </p:cNvSpPr>
            <p:nvPr/>
          </p:nvSpPr>
          <p:spPr bwMode="auto">
            <a:xfrm>
              <a:off x="1200" y="2448"/>
              <a:ext cx="2784" cy="12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8" name="Rectangle 6"/>
            <p:cNvSpPr>
              <a:spLocks noChangeArrowheads="1"/>
            </p:cNvSpPr>
            <p:nvPr/>
          </p:nvSpPr>
          <p:spPr bwMode="auto">
            <a:xfrm>
              <a:off x="1824" y="3216"/>
              <a:ext cx="96"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9" name="Rectangle 7"/>
            <p:cNvSpPr>
              <a:spLocks noChangeArrowheads="1"/>
            </p:cNvSpPr>
            <p:nvPr/>
          </p:nvSpPr>
          <p:spPr bwMode="auto">
            <a:xfrm>
              <a:off x="1920" y="3312"/>
              <a:ext cx="96"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0" name="Rectangle 8"/>
            <p:cNvSpPr>
              <a:spLocks noChangeArrowheads="1"/>
            </p:cNvSpPr>
            <p:nvPr/>
          </p:nvSpPr>
          <p:spPr bwMode="auto">
            <a:xfrm>
              <a:off x="2016" y="3216"/>
              <a:ext cx="96"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1" name="Rectangle 9"/>
            <p:cNvSpPr>
              <a:spLocks noChangeArrowheads="1"/>
            </p:cNvSpPr>
            <p:nvPr/>
          </p:nvSpPr>
          <p:spPr bwMode="auto">
            <a:xfrm>
              <a:off x="2112" y="3504"/>
              <a:ext cx="96"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2" name="Rectangle 10"/>
            <p:cNvSpPr>
              <a:spLocks noChangeArrowheads="1"/>
            </p:cNvSpPr>
            <p:nvPr/>
          </p:nvSpPr>
          <p:spPr bwMode="auto">
            <a:xfrm>
              <a:off x="2208" y="3600"/>
              <a:ext cx="96"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3" name="Rectangle 11"/>
            <p:cNvSpPr>
              <a:spLocks noChangeArrowheads="1"/>
            </p:cNvSpPr>
            <p:nvPr/>
          </p:nvSpPr>
          <p:spPr bwMode="auto">
            <a:xfrm>
              <a:off x="2352" y="3504"/>
              <a:ext cx="96"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4" name="Rectangle 12"/>
            <p:cNvSpPr>
              <a:spLocks noChangeArrowheads="1"/>
            </p:cNvSpPr>
            <p:nvPr/>
          </p:nvSpPr>
          <p:spPr bwMode="auto">
            <a:xfrm>
              <a:off x="2256" y="3024"/>
              <a:ext cx="96"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5" name="Rectangle 13"/>
            <p:cNvSpPr>
              <a:spLocks noChangeArrowheads="1"/>
            </p:cNvSpPr>
            <p:nvPr/>
          </p:nvSpPr>
          <p:spPr bwMode="auto">
            <a:xfrm>
              <a:off x="2208" y="3360"/>
              <a:ext cx="96"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6" name="Rectangle 14"/>
            <p:cNvSpPr>
              <a:spLocks noChangeArrowheads="1"/>
            </p:cNvSpPr>
            <p:nvPr/>
          </p:nvSpPr>
          <p:spPr bwMode="auto">
            <a:xfrm>
              <a:off x="2544" y="3408"/>
              <a:ext cx="96"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7" name="Rectangle 15"/>
            <p:cNvSpPr>
              <a:spLocks noChangeArrowheads="1"/>
            </p:cNvSpPr>
            <p:nvPr/>
          </p:nvSpPr>
          <p:spPr bwMode="auto">
            <a:xfrm>
              <a:off x="2592" y="3168"/>
              <a:ext cx="96"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8" name="Oval 16"/>
            <p:cNvSpPr>
              <a:spLocks noChangeArrowheads="1"/>
            </p:cNvSpPr>
            <p:nvPr/>
          </p:nvSpPr>
          <p:spPr bwMode="auto">
            <a:xfrm>
              <a:off x="2352" y="2592"/>
              <a:ext cx="144"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9" name="Oval 17"/>
            <p:cNvSpPr>
              <a:spLocks noChangeArrowheads="1"/>
            </p:cNvSpPr>
            <p:nvPr/>
          </p:nvSpPr>
          <p:spPr bwMode="auto">
            <a:xfrm>
              <a:off x="2400" y="3120"/>
              <a:ext cx="144"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0" name="Oval 18"/>
            <p:cNvSpPr>
              <a:spLocks noChangeArrowheads="1"/>
            </p:cNvSpPr>
            <p:nvPr/>
          </p:nvSpPr>
          <p:spPr bwMode="auto">
            <a:xfrm>
              <a:off x="2784" y="2784"/>
              <a:ext cx="144"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1" name="Oval 19"/>
            <p:cNvSpPr>
              <a:spLocks noChangeArrowheads="1"/>
            </p:cNvSpPr>
            <p:nvPr/>
          </p:nvSpPr>
          <p:spPr bwMode="auto">
            <a:xfrm>
              <a:off x="2640" y="2880"/>
              <a:ext cx="144"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2" name="Oval 20"/>
            <p:cNvSpPr>
              <a:spLocks noChangeArrowheads="1"/>
            </p:cNvSpPr>
            <p:nvPr/>
          </p:nvSpPr>
          <p:spPr bwMode="auto">
            <a:xfrm>
              <a:off x="2640" y="2496"/>
              <a:ext cx="144"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3" name="Oval 21"/>
            <p:cNvSpPr>
              <a:spLocks noChangeArrowheads="1"/>
            </p:cNvSpPr>
            <p:nvPr/>
          </p:nvSpPr>
          <p:spPr bwMode="auto">
            <a:xfrm>
              <a:off x="2736" y="2592"/>
              <a:ext cx="144"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4" name="Oval 22"/>
            <p:cNvSpPr>
              <a:spLocks noChangeArrowheads="1"/>
            </p:cNvSpPr>
            <p:nvPr/>
          </p:nvSpPr>
          <p:spPr bwMode="auto">
            <a:xfrm>
              <a:off x="2880" y="2544"/>
              <a:ext cx="144"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5" name="Oval 23"/>
            <p:cNvSpPr>
              <a:spLocks noChangeArrowheads="1"/>
            </p:cNvSpPr>
            <p:nvPr/>
          </p:nvSpPr>
          <p:spPr bwMode="auto">
            <a:xfrm>
              <a:off x="3072" y="2688"/>
              <a:ext cx="144"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6" name="AutoShape 24"/>
            <p:cNvSpPr>
              <a:spLocks noChangeArrowheads="1"/>
            </p:cNvSpPr>
            <p:nvPr/>
          </p:nvSpPr>
          <p:spPr bwMode="auto">
            <a:xfrm>
              <a:off x="2880" y="3168"/>
              <a:ext cx="240" cy="144"/>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7" name="AutoShape 25"/>
            <p:cNvSpPr>
              <a:spLocks noChangeArrowheads="1"/>
            </p:cNvSpPr>
            <p:nvPr/>
          </p:nvSpPr>
          <p:spPr bwMode="auto">
            <a:xfrm>
              <a:off x="2976" y="3264"/>
              <a:ext cx="240" cy="144"/>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8" name="AutoShape 26"/>
            <p:cNvSpPr>
              <a:spLocks noChangeArrowheads="1"/>
            </p:cNvSpPr>
            <p:nvPr/>
          </p:nvSpPr>
          <p:spPr bwMode="auto">
            <a:xfrm>
              <a:off x="3072" y="3360"/>
              <a:ext cx="240" cy="144"/>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9" name="AutoShape 27"/>
            <p:cNvSpPr>
              <a:spLocks noChangeArrowheads="1"/>
            </p:cNvSpPr>
            <p:nvPr/>
          </p:nvSpPr>
          <p:spPr bwMode="auto">
            <a:xfrm>
              <a:off x="3024" y="3168"/>
              <a:ext cx="240" cy="144"/>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0" name="AutoShape 28"/>
            <p:cNvSpPr>
              <a:spLocks noChangeArrowheads="1"/>
            </p:cNvSpPr>
            <p:nvPr/>
          </p:nvSpPr>
          <p:spPr bwMode="auto">
            <a:xfrm>
              <a:off x="2496" y="2736"/>
              <a:ext cx="240" cy="144"/>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1" name="AutoShape 29"/>
            <p:cNvSpPr>
              <a:spLocks noChangeArrowheads="1"/>
            </p:cNvSpPr>
            <p:nvPr/>
          </p:nvSpPr>
          <p:spPr bwMode="auto">
            <a:xfrm>
              <a:off x="3216" y="3120"/>
              <a:ext cx="240" cy="144"/>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2" name="AutoShape 30"/>
            <p:cNvSpPr>
              <a:spLocks noChangeArrowheads="1"/>
            </p:cNvSpPr>
            <p:nvPr/>
          </p:nvSpPr>
          <p:spPr bwMode="auto">
            <a:xfrm>
              <a:off x="3312" y="3216"/>
              <a:ext cx="240" cy="144"/>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3" name="AutoShape 31"/>
            <p:cNvSpPr>
              <a:spLocks noChangeArrowheads="1"/>
            </p:cNvSpPr>
            <p:nvPr/>
          </p:nvSpPr>
          <p:spPr bwMode="auto">
            <a:xfrm>
              <a:off x="3408" y="3312"/>
              <a:ext cx="240" cy="144"/>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grpSp>
      <p:grpSp>
        <p:nvGrpSpPr>
          <p:cNvPr id="34" name="Group 32"/>
          <p:cNvGrpSpPr>
            <a:grpSpLocks/>
          </p:cNvGrpSpPr>
          <p:nvPr/>
        </p:nvGrpSpPr>
        <p:grpSpPr bwMode="auto">
          <a:xfrm>
            <a:off x="3632834" y="3108715"/>
            <a:ext cx="5680710" cy="2857747"/>
            <a:chOff x="1632" y="2455"/>
            <a:chExt cx="2304" cy="1289"/>
          </a:xfrm>
        </p:grpSpPr>
        <p:sp>
          <p:nvSpPr>
            <p:cNvPr id="35" name="Oval 33"/>
            <p:cNvSpPr>
              <a:spLocks noChangeArrowheads="1"/>
            </p:cNvSpPr>
            <p:nvPr/>
          </p:nvSpPr>
          <p:spPr bwMode="auto">
            <a:xfrm>
              <a:off x="2127" y="2455"/>
              <a:ext cx="1205" cy="665"/>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6" name="Oval 34"/>
            <p:cNvSpPr>
              <a:spLocks noChangeArrowheads="1"/>
            </p:cNvSpPr>
            <p:nvPr/>
          </p:nvSpPr>
          <p:spPr bwMode="auto">
            <a:xfrm>
              <a:off x="1632" y="2976"/>
              <a:ext cx="1152" cy="76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7" name="Oval 35"/>
            <p:cNvSpPr>
              <a:spLocks noChangeArrowheads="1"/>
            </p:cNvSpPr>
            <p:nvPr/>
          </p:nvSpPr>
          <p:spPr bwMode="auto">
            <a:xfrm>
              <a:off x="2784" y="2976"/>
              <a:ext cx="1152" cy="768"/>
            </a:xfrm>
            <a:prstGeom prst="ellipse">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grpSp>
      <p:sp>
        <p:nvSpPr>
          <p:cNvPr id="38" name="Text Box 37"/>
          <p:cNvSpPr txBox="1">
            <a:spLocks noChangeArrowheads="1"/>
          </p:cNvSpPr>
          <p:nvPr/>
        </p:nvSpPr>
        <p:spPr bwMode="auto">
          <a:xfrm>
            <a:off x="2139950" y="6304894"/>
            <a:ext cx="7912099" cy="461665"/>
          </a:xfrm>
          <a:prstGeom prst="rect">
            <a:avLst/>
          </a:prstGeom>
          <a:noFill/>
          <a:ln w="9525" algn="ctr">
            <a:noFill/>
            <a:miter lim="800000"/>
            <a:headEnd/>
            <a:tailEnd/>
          </a:ln>
        </p:spPr>
        <p:txBody>
          <a:bodyPr wrap="square">
            <a:spAutoFit/>
          </a:bodyPr>
          <a:lstStyle>
            <a:lvl1pPr marL="342900" indent="-342900"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None/>
            </a:pPr>
            <a:r>
              <a:rPr lang="en-US" altLang="en-US" sz="2400" dirty="0"/>
              <a:t>What does “similar” mean?</a:t>
            </a:r>
            <a:r>
              <a:rPr lang="zh-CN" altLang="en-US" sz="2400" dirty="0"/>
              <a:t> </a:t>
            </a:r>
            <a:r>
              <a:rPr lang="en-US" altLang="en-US" sz="2400" dirty="0"/>
              <a:t>Not well defined! </a:t>
            </a:r>
          </a:p>
        </p:txBody>
      </p:sp>
      <p:sp>
        <p:nvSpPr>
          <p:cNvPr id="3" name="Slide Number Placeholder 2">
            <a:extLst>
              <a:ext uri="{FF2B5EF4-FFF2-40B4-BE49-F238E27FC236}">
                <a16:creationId xmlns:a16="http://schemas.microsoft.com/office/drawing/2014/main" id="{75AAE68F-F7E0-B64D-991A-0D7137CF9095}"/>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Tree>
    <p:extLst>
      <p:ext uri="{BB962C8B-B14F-4D97-AF65-F5344CB8AC3E}">
        <p14:creationId xmlns:p14="http://schemas.microsoft.com/office/powerpoint/2010/main" val="160361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FC73-043B-7B42-9949-4C94C4F85AEE}"/>
              </a:ext>
            </a:extLst>
          </p:cNvPr>
          <p:cNvSpPr>
            <a:spLocks noGrp="1"/>
          </p:cNvSpPr>
          <p:nvPr>
            <p:ph type="title"/>
          </p:nvPr>
        </p:nvSpPr>
        <p:spPr/>
        <p:txBody>
          <a:bodyPr/>
          <a:lstStyle/>
          <a:p>
            <a:r>
              <a:rPr lang="en-US" dirty="0"/>
              <a:t>Evaluating Summaries: ROUGE</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026781-D83E-BD41-86EF-290770FB0497}"/>
                  </a:ext>
                </a:extLst>
              </p:cNvPr>
              <p:cNvSpPr>
                <a:spLocks noGrp="1"/>
              </p:cNvSpPr>
              <p:nvPr>
                <p:ph idx="1"/>
              </p:nvPr>
            </p:nvSpPr>
            <p:spPr>
              <a:xfrm>
                <a:off x="517526" y="1108433"/>
                <a:ext cx="6276564" cy="5749567"/>
              </a:xfrm>
            </p:spPr>
            <p:txBody>
              <a:bodyPr>
                <a:noAutofit/>
              </a:bodyPr>
              <a:lstStyle/>
              <a:p>
                <a:pPr marL="0" indent="0">
                  <a:spcBef>
                    <a:spcPts val="600"/>
                  </a:spcBef>
                  <a:spcAft>
                    <a:spcPts val="0"/>
                  </a:spcAft>
                  <a:buNone/>
                </a:pPr>
                <a:r>
                  <a:rPr lang="en-US" sz="2400" dirty="0"/>
                  <a:t>ROUGE (Recall Oriented Understudy for Gisting Evaluation)</a:t>
                </a:r>
                <a:r>
                  <a:rPr lang="en-US" altLang="zh-CN" sz="2400" dirty="0"/>
                  <a:t>,</a:t>
                </a:r>
                <a:r>
                  <a:rPr lang="zh-CN" altLang="en-US" sz="2400" dirty="0"/>
                  <a:t> </a:t>
                </a:r>
                <a:r>
                  <a:rPr lang="en-US" sz="2400" dirty="0">
                    <a:solidFill>
                      <a:schemeClr val="tx1">
                        <a:lumMod val="50000"/>
                        <a:lumOff val="50000"/>
                      </a:schemeClr>
                    </a:solidFill>
                  </a:rPr>
                  <a:t>Lin and Hovy 2003</a:t>
                </a:r>
                <a:endParaRPr lang="en-US" dirty="0">
                  <a:solidFill>
                    <a:schemeClr val="tx1">
                      <a:lumMod val="50000"/>
                      <a:lumOff val="50000"/>
                    </a:schemeClr>
                  </a:solidFill>
                </a:endParaRPr>
              </a:p>
              <a:p>
                <a:pPr>
                  <a:spcBef>
                    <a:spcPts val="600"/>
                  </a:spcBef>
                  <a:spcAft>
                    <a:spcPts val="0"/>
                  </a:spcAft>
                </a:pPr>
                <a:r>
                  <a:rPr lang="en-US" sz="2400" dirty="0"/>
                  <a:t>Intrinsic metric for automatically evaluating summaries</a:t>
                </a:r>
              </a:p>
              <a:p>
                <a:pPr lvl="1">
                  <a:spcBef>
                    <a:spcPts val="600"/>
                  </a:spcBef>
                  <a:spcAft>
                    <a:spcPts val="0"/>
                  </a:spcAft>
                </a:pPr>
                <a:r>
                  <a:rPr lang="en-US" sz="2000" dirty="0"/>
                  <a:t>Based on BLEU (a metric used for machine translation)</a:t>
                </a:r>
              </a:p>
              <a:p>
                <a:pPr lvl="1">
                  <a:spcBef>
                    <a:spcPts val="600"/>
                  </a:spcBef>
                  <a:spcAft>
                    <a:spcPts val="0"/>
                  </a:spcAft>
                </a:pPr>
                <a:r>
                  <a:rPr lang="en-US" sz="2000" dirty="0"/>
                  <a:t>Not as good as human evaluation </a:t>
                </a:r>
              </a:p>
              <a:p>
                <a:pPr lvl="1">
                  <a:spcBef>
                    <a:spcPts val="600"/>
                  </a:spcBef>
                  <a:spcAft>
                    <a:spcPts val="0"/>
                  </a:spcAft>
                </a:pPr>
                <a:r>
                  <a:rPr lang="en-US" sz="2000" dirty="0"/>
                  <a:t>But much more convenient</a:t>
                </a:r>
                <a:endParaRPr lang="en-US" dirty="0"/>
              </a:p>
              <a:p>
                <a:pPr>
                  <a:spcBef>
                    <a:spcPts val="600"/>
                  </a:spcBef>
                  <a:spcAft>
                    <a:spcPts val="0"/>
                  </a:spcAft>
                </a:pPr>
                <a:r>
                  <a:rPr lang="en-US" sz="2400" dirty="0"/>
                  <a:t>Given a document </a:t>
                </a:r>
                <a14:m>
                  <m:oMath xmlns:m="http://schemas.openxmlformats.org/officeDocument/2006/math">
                    <m:r>
                      <a:rPr lang="en-US" sz="2400" i="1" dirty="0" smtClean="0">
                        <a:latin typeface="Cambria Math" panose="02040503050406030204" pitchFamily="18" charset="0"/>
                      </a:rPr>
                      <m:t>𝐷</m:t>
                    </m:r>
                  </m:oMath>
                </a14:m>
                <a:r>
                  <a:rPr lang="en-US" sz="2400" dirty="0"/>
                  <a:t>, and an automatic summary </a:t>
                </a:r>
                <a14:m>
                  <m:oMath xmlns:m="http://schemas.openxmlformats.org/officeDocument/2006/math">
                    <m:r>
                      <a:rPr lang="en-US" sz="2400" i="1" dirty="0" smtClean="0">
                        <a:latin typeface="Cambria Math" panose="02040503050406030204" pitchFamily="18" charset="0"/>
                      </a:rPr>
                      <m:t>𝑋</m:t>
                    </m:r>
                  </m:oMath>
                </a14:m>
                <a:endParaRPr lang="en-US" sz="2400" dirty="0"/>
              </a:p>
              <a:p>
                <a:pPr lvl="1">
                  <a:spcBef>
                    <a:spcPts val="600"/>
                  </a:spcBef>
                  <a:spcAft>
                    <a:spcPts val="0"/>
                  </a:spcAft>
                </a:pPr>
                <a:r>
                  <a:rPr lang="en-US" sz="2000" dirty="0"/>
                  <a:t>Have </a:t>
                </a:r>
                <a14:m>
                  <m:oMath xmlns:m="http://schemas.openxmlformats.org/officeDocument/2006/math">
                    <m:r>
                      <a:rPr lang="en-US" sz="2000" i="1" dirty="0" smtClean="0">
                        <a:latin typeface="Cambria Math" panose="02040503050406030204" pitchFamily="18" charset="0"/>
                      </a:rPr>
                      <m:t>𝑁</m:t>
                    </m:r>
                  </m:oMath>
                </a14:m>
                <a:r>
                  <a:rPr lang="en-US" sz="2000" dirty="0"/>
                  <a:t> humans produce a set of reference summaries of </a:t>
                </a:r>
                <a14:m>
                  <m:oMath xmlns:m="http://schemas.openxmlformats.org/officeDocument/2006/math">
                    <m:r>
                      <a:rPr lang="en-US" sz="2000" i="1" dirty="0" smtClean="0">
                        <a:latin typeface="Cambria Math" panose="02040503050406030204" pitchFamily="18" charset="0"/>
                      </a:rPr>
                      <m:t>𝐷</m:t>
                    </m:r>
                  </m:oMath>
                </a14:m>
                <a:r>
                  <a:rPr lang="en-US" sz="2000" dirty="0"/>
                  <a:t> </a:t>
                </a:r>
              </a:p>
              <a:p>
                <a:pPr lvl="1">
                  <a:spcBef>
                    <a:spcPts val="600"/>
                  </a:spcBef>
                  <a:spcAft>
                    <a:spcPts val="0"/>
                  </a:spcAft>
                </a:pPr>
                <a:r>
                  <a:rPr lang="en-US" sz="2000" dirty="0"/>
                  <a:t>Run system, giving automatic summary </a:t>
                </a:r>
                <a14:m>
                  <m:oMath xmlns:m="http://schemas.openxmlformats.org/officeDocument/2006/math">
                    <m:r>
                      <a:rPr lang="en-US" sz="2000" i="1" dirty="0" smtClean="0">
                        <a:latin typeface="Cambria Math" panose="02040503050406030204" pitchFamily="18" charset="0"/>
                      </a:rPr>
                      <m:t>𝑋</m:t>
                    </m:r>
                    <m:r>
                      <a:rPr lang="en-US" sz="2000" i="1" dirty="0" smtClean="0">
                        <a:latin typeface="Cambria Math" panose="02040503050406030204" pitchFamily="18" charset="0"/>
                      </a:rPr>
                      <m:t> </m:t>
                    </m:r>
                  </m:oMath>
                </a14:m>
                <a:endParaRPr lang="en-US" sz="2000" dirty="0"/>
              </a:p>
              <a:p>
                <a:pPr lvl="1">
                  <a:spcBef>
                    <a:spcPts val="600"/>
                  </a:spcBef>
                  <a:spcAft>
                    <a:spcPts val="0"/>
                  </a:spcAft>
                </a:pPr>
                <a:r>
                  <a:rPr lang="en-US" sz="2000" dirty="0"/>
                  <a:t>What percentage of the bigrams from the reference summaries appear in </a:t>
                </a:r>
                <a14:m>
                  <m:oMath xmlns:m="http://schemas.openxmlformats.org/officeDocument/2006/math">
                    <m:r>
                      <a:rPr lang="en-US" sz="2000" i="1" dirty="0" smtClean="0">
                        <a:latin typeface="Cambria Math" panose="02040503050406030204" pitchFamily="18" charset="0"/>
                      </a:rPr>
                      <m:t>𝑋</m:t>
                    </m:r>
                  </m:oMath>
                </a14:m>
                <a:endParaRPr lang="en-CN" sz="2000" dirty="0">
                  <a:solidFill>
                    <a:schemeClr val="tx1">
                      <a:lumMod val="50000"/>
                      <a:lumOff val="50000"/>
                    </a:schemeClr>
                  </a:solidFill>
                </a:endParaRPr>
              </a:p>
            </p:txBody>
          </p:sp>
        </mc:Choice>
        <mc:Fallback xmlns="">
          <p:sp>
            <p:nvSpPr>
              <p:cNvPr id="3" name="Content Placeholder 2">
                <a:extLst>
                  <a:ext uri="{FF2B5EF4-FFF2-40B4-BE49-F238E27FC236}">
                    <a16:creationId xmlns:a16="http://schemas.microsoft.com/office/drawing/2014/main" id="{68026781-D83E-BD41-86EF-290770FB0497}"/>
                  </a:ext>
                </a:extLst>
              </p:cNvPr>
              <p:cNvSpPr>
                <a:spLocks noGrp="1" noRot="1" noChangeAspect="1" noMove="1" noResize="1" noEditPoints="1" noAdjustHandles="1" noChangeArrowheads="1" noChangeShapeType="1" noTextEdit="1"/>
              </p:cNvSpPr>
              <p:nvPr>
                <p:ph idx="1"/>
              </p:nvPr>
            </p:nvSpPr>
            <p:spPr>
              <a:xfrm>
                <a:off x="517526" y="1108433"/>
                <a:ext cx="6276564" cy="5749567"/>
              </a:xfrm>
              <a:blipFill>
                <a:blip r:embed="rId3"/>
                <a:stretch>
                  <a:fillRect l="-1411" t="-883" r="-221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C556577A-2DA0-374B-B897-C3FC03A74705}"/>
              </a:ext>
            </a:extLst>
          </p:cNvPr>
          <p:cNvSpPr>
            <a:spLocks noGrp="1"/>
          </p:cNvSpPr>
          <p:nvPr>
            <p:ph type="sldNum" sz="quarter" idx="12"/>
          </p:nvPr>
        </p:nvSpPr>
        <p:spPr/>
        <p:txBody>
          <a:bodyPr/>
          <a:lstStyle/>
          <a:p>
            <a:fld id="{DC8BB421-126E-41CB-B73A-69D52E98CAE3}" type="slidenum">
              <a:rPr lang="zh-CN" altLang="en-US" smtClean="0"/>
              <a:t>30</a:t>
            </a:fld>
            <a:endParaRPr lang="zh-CN" altLang="en-US" dirty="0"/>
          </a:p>
        </p:txBody>
      </p:sp>
      <p:pic>
        <p:nvPicPr>
          <p:cNvPr id="8" name="Picture 7">
            <a:extLst>
              <a:ext uri="{FF2B5EF4-FFF2-40B4-BE49-F238E27FC236}">
                <a16:creationId xmlns:a16="http://schemas.microsoft.com/office/drawing/2014/main" id="{8F333E8F-B894-B94C-8EF1-6F8A5B0F6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1474" y="3088507"/>
            <a:ext cx="4693000" cy="1789417"/>
          </a:xfrm>
          <a:prstGeom prst="rect">
            <a:avLst/>
          </a:prstGeom>
        </p:spPr>
      </p:pic>
    </p:spTree>
    <p:extLst>
      <p:ext uri="{BB962C8B-B14F-4D97-AF65-F5344CB8AC3E}">
        <p14:creationId xmlns:p14="http://schemas.microsoft.com/office/powerpoint/2010/main" val="2489163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5247-EEC9-AD48-A40F-7529E5836ED1}"/>
              </a:ext>
            </a:extLst>
          </p:cNvPr>
          <p:cNvSpPr>
            <a:spLocks noGrp="1"/>
          </p:cNvSpPr>
          <p:nvPr>
            <p:ph type="title"/>
          </p:nvPr>
        </p:nvSpPr>
        <p:spPr/>
        <p:txBody>
          <a:bodyPr/>
          <a:lstStyle/>
          <a:p>
            <a:r>
              <a:rPr lang="en-US" sz="3600" dirty="0"/>
              <a:t>A ROUGE example: Q: “What is water spinach?”</a:t>
            </a:r>
            <a:endParaRPr lang="en-C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726D7F-3B50-D949-A91C-991DEECA9CB1}"/>
                  </a:ext>
                </a:extLst>
              </p:cNvPr>
              <p:cNvSpPr>
                <a:spLocks noGrp="1"/>
              </p:cNvSpPr>
              <p:nvPr>
                <p:ph idx="1"/>
              </p:nvPr>
            </p:nvSpPr>
            <p:spPr/>
            <p:txBody>
              <a:bodyPr/>
              <a:lstStyle/>
              <a:p>
                <a:r>
                  <a:rPr lang="en-US" dirty="0"/>
                  <a:t>System output</a:t>
                </a:r>
                <a:r>
                  <a:rPr lang="zh-CN" altLang="en-US" dirty="0"/>
                  <a:t> </a:t>
                </a:r>
                <a:r>
                  <a:rPr lang="en-US" altLang="zh-CN" dirty="0"/>
                  <a:t>X</a:t>
                </a:r>
                <a:r>
                  <a:rPr lang="en-US" dirty="0"/>
                  <a:t>: Water spinach is a leaf vegetable commonly eaten in tropical areas of Asia.</a:t>
                </a:r>
              </a:p>
              <a:p>
                <a:pPr lvl="1"/>
                <a:r>
                  <a:rPr lang="en-US" dirty="0"/>
                  <a:t>Human Summaries (Gold)</a:t>
                </a:r>
              </a:p>
              <a:p>
                <a:pPr lvl="2"/>
                <a:r>
                  <a:rPr lang="en-US" dirty="0"/>
                  <a:t>Human 1: Water spinach is a green leafy vegetable grown in the tropics. </a:t>
                </a:r>
              </a:p>
              <a:p>
                <a:pPr lvl="2"/>
                <a:r>
                  <a:rPr lang="en-US" dirty="0"/>
                  <a:t>Human 2: Water spinach is a semi-aquatic tropical plant grown as a vegetable. </a:t>
                </a:r>
              </a:p>
              <a:p>
                <a:pPr lvl="2"/>
                <a:r>
                  <a:rPr lang="en-US" dirty="0"/>
                  <a:t>Human 3: Water spinach is a commonly eaten leaf vegetable of Asia.</a:t>
                </a:r>
              </a:p>
              <a:p>
                <a:pPr lvl="1"/>
                <a:r>
                  <a:rPr lang="en-US" altLang="zh-CN" dirty="0"/>
                  <a:t>ROUGE-</a:t>
                </a:r>
                <a14:m>
                  <m:oMath xmlns:m="http://schemas.openxmlformats.org/officeDocument/2006/math">
                    <m:r>
                      <a:rPr lang="en-US" altLang="zh-CN" i="1" dirty="0" smtClean="0">
                        <a:latin typeface="Cambria Math" panose="02040503050406030204" pitchFamily="18" charset="0"/>
                      </a:rPr>
                      <m:t>𝑁</m:t>
                    </m:r>
                  </m:oMath>
                </a14:m>
                <a:r>
                  <a:rPr lang="zh-CN" altLang="en-US" dirty="0"/>
                  <a:t> </a:t>
                </a:r>
                <a:r>
                  <a:rPr lang="en-US" altLang="zh-CN" dirty="0"/>
                  <a:t>score</a:t>
                </a:r>
                <a:r>
                  <a:rPr lang="zh-CN" altLang="en-US" dirty="0"/>
                  <a:t> </a:t>
                </a:r>
                <a:r>
                  <a:rPr lang="en-US" altLang="zh-CN" dirty="0"/>
                  <a:t>(</a:t>
                </a:r>
                <a14:m>
                  <m:oMath xmlns:m="http://schemas.openxmlformats.org/officeDocument/2006/math">
                    <m:r>
                      <a:rPr lang="en-US" altLang="zh-CN" i="1" dirty="0" smtClean="0">
                        <a:latin typeface="Cambria Math" panose="02040503050406030204" pitchFamily="18" charset="0"/>
                      </a:rPr>
                      <m:t>𝑁</m:t>
                    </m:r>
                    <m:r>
                      <a:rPr lang="en-US" altLang="zh-CN" i="1" dirty="0" smtClean="0">
                        <a:latin typeface="Cambria Math" panose="02040503050406030204" pitchFamily="18" charset="0"/>
                      </a:rPr>
                      <m:t>=2</m:t>
                    </m:r>
                  </m:oMath>
                </a14:m>
                <a:r>
                  <a:rPr lang="en-US" altLang="zh-CN" dirty="0"/>
                  <a:t>)</a:t>
                </a:r>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𝑅𝑂𝑈𝐺𝐸</m:t>
                      </m:r>
                      <m:r>
                        <m:rPr>
                          <m:nor/>
                        </m:rPr>
                        <a:rPr lang="en-US" altLang="zh-CN" dirty="0"/>
                        <m:t>−</m:t>
                      </m:r>
                      <m:r>
                        <a:rPr lang="en-US" altLang="zh-CN" b="0" i="1" smtClean="0">
                          <a:latin typeface="Cambria Math" panose="02040503050406030204" pitchFamily="18" charset="0"/>
                        </a:rPr>
                        <m:t>2=</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3+3+6</m:t>
                          </m:r>
                        </m:num>
                        <m:den>
                          <m:r>
                            <a:rPr lang="en-US" altLang="zh-CN" b="0" i="1" smtClean="0">
                              <a:latin typeface="Cambria Math" panose="02040503050406030204" pitchFamily="18" charset="0"/>
                            </a:rPr>
                            <m:t>10+10+9</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12</m:t>
                          </m:r>
                        </m:num>
                        <m:den>
                          <m:r>
                            <a:rPr lang="en-US" altLang="zh-CN" b="0" i="1" smtClean="0">
                              <a:latin typeface="Cambria Math" panose="02040503050406030204" pitchFamily="18" charset="0"/>
                            </a:rPr>
                            <m:t>29</m:t>
                          </m:r>
                        </m:den>
                      </m:f>
                      <m:r>
                        <a:rPr lang="en-US" altLang="zh-CN" b="0" i="1" smtClean="0">
                          <a:latin typeface="Cambria Math" panose="02040503050406030204" pitchFamily="18" charset="0"/>
                        </a:rPr>
                        <m:t>≈0.41</m:t>
                      </m:r>
                    </m:oMath>
                  </m:oMathPara>
                </a14:m>
                <a:endParaRPr lang="en-CN" dirty="0"/>
              </a:p>
            </p:txBody>
          </p:sp>
        </mc:Choice>
        <mc:Fallback xmlns="">
          <p:sp>
            <p:nvSpPr>
              <p:cNvPr id="3" name="Content Placeholder 2">
                <a:extLst>
                  <a:ext uri="{FF2B5EF4-FFF2-40B4-BE49-F238E27FC236}">
                    <a16:creationId xmlns:a16="http://schemas.microsoft.com/office/drawing/2014/main" id="{87726D7F-3B50-D949-A91C-991DEECA9CB1}"/>
                  </a:ext>
                </a:extLst>
              </p:cNvPr>
              <p:cNvSpPr>
                <a:spLocks noGrp="1" noRot="1" noChangeAspect="1" noMove="1" noResize="1" noEditPoints="1" noAdjustHandles="1" noChangeArrowheads="1" noChangeShapeType="1" noTextEdit="1"/>
              </p:cNvSpPr>
              <p:nvPr>
                <p:ph idx="1"/>
              </p:nvPr>
            </p:nvSpPr>
            <p:spPr>
              <a:blipFill>
                <a:blip r:embed="rId2"/>
                <a:stretch>
                  <a:fillRect l="-916" t="-115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607BBC65-9DB4-FD47-807D-A4E41BE4DF3E}"/>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pic>
        <p:nvPicPr>
          <p:cNvPr id="2050" name="Picture 2">
            <a:extLst>
              <a:ext uri="{FF2B5EF4-FFF2-40B4-BE49-F238E27FC236}">
                <a16:creationId xmlns:a16="http://schemas.microsoft.com/office/drawing/2014/main" id="{DFC63588-08D5-C249-B33F-83FED9C85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1817" y="4522306"/>
            <a:ext cx="3095382" cy="206454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181055AC-FD1A-D94F-B7E7-042AAC9F9FBF}"/>
              </a:ext>
            </a:extLst>
          </p:cNvPr>
          <p:cNvCxnSpPr/>
          <p:nvPr/>
        </p:nvCxnSpPr>
        <p:spPr>
          <a:xfrm>
            <a:off x="3011557" y="3299792"/>
            <a:ext cx="14511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EE2F524-8B98-1E4E-93E4-0E3AA26626B0}"/>
              </a:ext>
            </a:extLst>
          </p:cNvPr>
          <p:cNvCxnSpPr>
            <a:cxnSpLocks/>
          </p:cNvCxnSpPr>
          <p:nvPr/>
        </p:nvCxnSpPr>
        <p:spPr>
          <a:xfrm>
            <a:off x="3660914" y="3379305"/>
            <a:ext cx="10999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377261-6B3F-E541-95B9-96A5F254C796}"/>
              </a:ext>
            </a:extLst>
          </p:cNvPr>
          <p:cNvCxnSpPr>
            <a:cxnSpLocks/>
          </p:cNvCxnSpPr>
          <p:nvPr/>
        </p:nvCxnSpPr>
        <p:spPr>
          <a:xfrm>
            <a:off x="4548806" y="3462132"/>
            <a:ext cx="4505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19617C2-55D6-BC4E-A99F-2F42DBB58891}"/>
              </a:ext>
            </a:extLst>
          </p:cNvPr>
          <p:cNvCxnSpPr/>
          <p:nvPr/>
        </p:nvCxnSpPr>
        <p:spPr>
          <a:xfrm>
            <a:off x="3024811" y="3889509"/>
            <a:ext cx="14511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91FD77C-E24C-314D-8737-FBA34283AF03}"/>
              </a:ext>
            </a:extLst>
          </p:cNvPr>
          <p:cNvCxnSpPr>
            <a:cxnSpLocks/>
          </p:cNvCxnSpPr>
          <p:nvPr/>
        </p:nvCxnSpPr>
        <p:spPr>
          <a:xfrm>
            <a:off x="3674168" y="3969022"/>
            <a:ext cx="10999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8C70AE-27EC-8C4C-956C-510DA5C1E1B6}"/>
              </a:ext>
            </a:extLst>
          </p:cNvPr>
          <p:cNvCxnSpPr>
            <a:cxnSpLocks/>
          </p:cNvCxnSpPr>
          <p:nvPr/>
        </p:nvCxnSpPr>
        <p:spPr>
          <a:xfrm>
            <a:off x="4562060" y="4051849"/>
            <a:ext cx="4505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205928-AF0F-EC4C-B920-1AF3216E1CDA}"/>
              </a:ext>
            </a:extLst>
          </p:cNvPr>
          <p:cNvCxnSpPr/>
          <p:nvPr/>
        </p:nvCxnSpPr>
        <p:spPr>
          <a:xfrm>
            <a:off x="3077821" y="4489168"/>
            <a:ext cx="145111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ABC7EF5-68F8-E84B-8987-2610024FEDEA}"/>
              </a:ext>
            </a:extLst>
          </p:cNvPr>
          <p:cNvCxnSpPr>
            <a:cxnSpLocks/>
          </p:cNvCxnSpPr>
          <p:nvPr/>
        </p:nvCxnSpPr>
        <p:spPr>
          <a:xfrm>
            <a:off x="3727178" y="4568681"/>
            <a:ext cx="10999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E332B0-5AD1-4F4A-A09B-8AD568FA0DB5}"/>
              </a:ext>
            </a:extLst>
          </p:cNvPr>
          <p:cNvCxnSpPr>
            <a:cxnSpLocks/>
          </p:cNvCxnSpPr>
          <p:nvPr/>
        </p:nvCxnSpPr>
        <p:spPr>
          <a:xfrm>
            <a:off x="4615070" y="4651508"/>
            <a:ext cx="4505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A19A34C-CF6E-3845-A856-2DFE297CAEF4}"/>
              </a:ext>
            </a:extLst>
          </p:cNvPr>
          <p:cNvCxnSpPr>
            <a:cxnSpLocks/>
          </p:cNvCxnSpPr>
          <p:nvPr/>
        </p:nvCxnSpPr>
        <p:spPr>
          <a:xfrm>
            <a:off x="5065647" y="4489168"/>
            <a:ext cx="18619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88F3C7-938A-034A-BF24-EF0686DDF53A}"/>
              </a:ext>
            </a:extLst>
          </p:cNvPr>
          <p:cNvCxnSpPr>
            <a:cxnSpLocks/>
          </p:cNvCxnSpPr>
          <p:nvPr/>
        </p:nvCxnSpPr>
        <p:spPr>
          <a:xfrm>
            <a:off x="7020341" y="4492485"/>
            <a:ext cx="150743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9447A0-C44F-124C-8419-85273FF9EE37}"/>
              </a:ext>
            </a:extLst>
          </p:cNvPr>
          <p:cNvCxnSpPr>
            <a:cxnSpLocks/>
          </p:cNvCxnSpPr>
          <p:nvPr/>
        </p:nvCxnSpPr>
        <p:spPr>
          <a:xfrm>
            <a:off x="8653669" y="4489168"/>
            <a:ext cx="7189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1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32</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Text</a:t>
            </a:r>
            <a:r>
              <a:rPr lang="zh-CN" altLang="en-US" dirty="0"/>
              <a:t> </a:t>
            </a:r>
            <a:r>
              <a:rPr lang="en-US" altLang="zh-CN" dirty="0"/>
              <a:t>clustering</a:t>
            </a:r>
          </a:p>
          <a:p>
            <a:r>
              <a:rPr lang="en-US" altLang="zh-CN" dirty="0"/>
              <a:t>Text</a:t>
            </a:r>
            <a:r>
              <a:rPr lang="zh-CN" altLang="en-US" dirty="0"/>
              <a:t> </a:t>
            </a:r>
            <a:r>
              <a:rPr lang="en-US" altLang="zh-CN" dirty="0"/>
              <a:t>Summarization</a:t>
            </a:r>
          </a:p>
          <a:p>
            <a:pPr lvl="1"/>
            <a:r>
              <a:rPr lang="en-US" altLang="zh-CN" dirty="0"/>
              <a:t>Concepts</a:t>
            </a:r>
          </a:p>
          <a:p>
            <a:pPr lvl="1"/>
            <a:r>
              <a:rPr lang="en-US" dirty="0"/>
              <a:t>Evaluating Summaries: ROUGE</a:t>
            </a:r>
            <a:endParaRPr lang="en-US" altLang="zh-CN" dirty="0"/>
          </a:p>
          <a:p>
            <a:pPr lvl="1"/>
            <a:r>
              <a:rPr lang="en-US" altLang="zh-CN" b="1" dirty="0"/>
              <a:t>Methods</a:t>
            </a:r>
          </a:p>
          <a:p>
            <a:pPr lvl="1"/>
            <a:endParaRPr lang="en-US" altLang="zh-CN" b="1" dirty="0"/>
          </a:p>
        </p:txBody>
      </p:sp>
    </p:spTree>
    <p:extLst>
      <p:ext uri="{BB962C8B-B14F-4D97-AF65-F5344CB8AC3E}">
        <p14:creationId xmlns:p14="http://schemas.microsoft.com/office/powerpoint/2010/main" val="386045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80A42-B790-D749-A6B3-35FB22D9E9C5}"/>
              </a:ext>
            </a:extLst>
          </p:cNvPr>
          <p:cNvSpPr>
            <a:spLocks noGrp="1"/>
          </p:cNvSpPr>
          <p:nvPr>
            <p:ph type="title"/>
          </p:nvPr>
        </p:nvSpPr>
        <p:spPr/>
        <p:txBody>
          <a:bodyPr/>
          <a:lstStyle/>
          <a:p>
            <a:r>
              <a:rPr lang="en-US" dirty="0"/>
              <a:t>Simple baseline: take the first sentence</a:t>
            </a:r>
            <a:endParaRPr lang="en-CN" dirty="0"/>
          </a:p>
        </p:txBody>
      </p:sp>
      <p:pic>
        <p:nvPicPr>
          <p:cNvPr id="6" name="Content Placeholder 5">
            <a:extLst>
              <a:ext uri="{FF2B5EF4-FFF2-40B4-BE49-F238E27FC236}">
                <a16:creationId xmlns:a16="http://schemas.microsoft.com/office/drawing/2014/main" id="{74F0E72B-2648-DE45-A08A-CD9E514A2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0259" y="1739243"/>
            <a:ext cx="4405874" cy="1130590"/>
          </a:xfrm>
        </p:spPr>
      </p:pic>
      <p:sp>
        <p:nvSpPr>
          <p:cNvPr id="4" name="Slide Number Placeholder 3">
            <a:extLst>
              <a:ext uri="{FF2B5EF4-FFF2-40B4-BE49-F238E27FC236}">
                <a16:creationId xmlns:a16="http://schemas.microsoft.com/office/drawing/2014/main" id="{D0A73362-4926-BA4E-B1AB-ABD0D0A7DB02}"/>
              </a:ext>
            </a:extLst>
          </p:cNvPr>
          <p:cNvSpPr>
            <a:spLocks noGrp="1"/>
          </p:cNvSpPr>
          <p:nvPr>
            <p:ph type="sldNum" sz="quarter" idx="12"/>
          </p:nvPr>
        </p:nvSpPr>
        <p:spPr/>
        <p:txBody>
          <a:bodyPr/>
          <a:lstStyle/>
          <a:p>
            <a:fld id="{DC8BB421-126E-41CB-B73A-69D52E98CAE3}" type="slidenum">
              <a:rPr lang="zh-CN" altLang="en-US" smtClean="0"/>
              <a:t>33</a:t>
            </a:fld>
            <a:endParaRPr lang="zh-CN" altLang="en-US" dirty="0"/>
          </a:p>
        </p:txBody>
      </p:sp>
      <p:pic>
        <p:nvPicPr>
          <p:cNvPr id="8" name="Picture 7">
            <a:extLst>
              <a:ext uri="{FF2B5EF4-FFF2-40B4-BE49-F238E27FC236}">
                <a16:creationId xmlns:a16="http://schemas.microsoft.com/office/drawing/2014/main" id="{345BB997-67DF-D647-81E0-B03A4957B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13" y="3429000"/>
            <a:ext cx="5661305" cy="2681671"/>
          </a:xfrm>
          <a:prstGeom prst="rect">
            <a:avLst/>
          </a:prstGeom>
        </p:spPr>
      </p:pic>
      <p:sp>
        <p:nvSpPr>
          <p:cNvPr id="9" name="Right Arrow 8">
            <a:extLst>
              <a:ext uri="{FF2B5EF4-FFF2-40B4-BE49-F238E27FC236}">
                <a16:creationId xmlns:a16="http://schemas.microsoft.com/office/drawing/2014/main" id="{E99078F0-43B2-BD4E-B6A5-26DF74142B34}"/>
              </a:ext>
            </a:extLst>
          </p:cNvPr>
          <p:cNvSpPr/>
          <p:nvPr/>
        </p:nvSpPr>
        <p:spPr>
          <a:xfrm rot="16200000">
            <a:off x="2918554" y="2858089"/>
            <a:ext cx="476249" cy="66557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1" name="Picture 10">
            <a:extLst>
              <a:ext uri="{FF2B5EF4-FFF2-40B4-BE49-F238E27FC236}">
                <a16:creationId xmlns:a16="http://schemas.microsoft.com/office/drawing/2014/main" id="{074961D4-E1C1-1546-B2DC-110062A94F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8287" y="1180791"/>
            <a:ext cx="4804900" cy="5312084"/>
          </a:xfrm>
          <a:prstGeom prst="rect">
            <a:avLst/>
          </a:prstGeom>
        </p:spPr>
      </p:pic>
      <p:sp>
        <p:nvSpPr>
          <p:cNvPr id="5" name="L-Shape 4">
            <a:extLst>
              <a:ext uri="{FF2B5EF4-FFF2-40B4-BE49-F238E27FC236}">
                <a16:creationId xmlns:a16="http://schemas.microsoft.com/office/drawing/2014/main" id="{C41C97BB-F362-4C42-BD87-40D5EEFAD00A}"/>
              </a:ext>
            </a:extLst>
          </p:cNvPr>
          <p:cNvSpPr/>
          <p:nvPr/>
        </p:nvSpPr>
        <p:spPr>
          <a:xfrm rot="5400000">
            <a:off x="3331685" y="2142967"/>
            <a:ext cx="259080" cy="5472747"/>
          </a:xfrm>
          <a:prstGeom prst="corner">
            <a:avLst>
              <a:gd name="adj1" fmla="val 687981"/>
              <a:gd name="adj2" fmla="val 5000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47817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C54E624B-C061-5C44-9C16-F0458B8241DE}"/>
              </a:ext>
            </a:extLst>
          </p:cNvPr>
          <p:cNvSpPr/>
          <p:nvPr/>
        </p:nvSpPr>
        <p:spPr>
          <a:xfrm>
            <a:off x="11138318" y="4759190"/>
            <a:ext cx="952886" cy="5223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400" dirty="0">
                <a:solidFill>
                  <a:schemeClr val="tx1"/>
                </a:solidFill>
              </a:rPr>
              <a:t>Summary</a:t>
            </a:r>
            <a:endParaRPr lang="en-CN" sz="1400" dirty="0">
              <a:solidFill>
                <a:schemeClr val="tx1"/>
              </a:solidFill>
            </a:endParaRPr>
          </a:p>
        </p:txBody>
      </p:sp>
      <p:sp>
        <p:nvSpPr>
          <p:cNvPr id="2" name="Title 1">
            <a:extLst>
              <a:ext uri="{FF2B5EF4-FFF2-40B4-BE49-F238E27FC236}">
                <a16:creationId xmlns:a16="http://schemas.microsoft.com/office/drawing/2014/main" id="{AAEB6A8A-B068-6A41-B184-BED842CC74E6}"/>
              </a:ext>
            </a:extLst>
          </p:cNvPr>
          <p:cNvSpPr>
            <a:spLocks noGrp="1"/>
          </p:cNvSpPr>
          <p:nvPr>
            <p:ph type="title"/>
          </p:nvPr>
        </p:nvSpPr>
        <p:spPr/>
        <p:txBody>
          <a:bodyPr/>
          <a:lstStyle/>
          <a:p>
            <a:r>
              <a:rPr lang="en-US" dirty="0"/>
              <a:t>Summarization: Three Stages</a:t>
            </a:r>
            <a:endParaRPr lang="en-CN" dirty="0"/>
          </a:p>
        </p:txBody>
      </p:sp>
      <p:sp>
        <p:nvSpPr>
          <p:cNvPr id="3" name="Content Placeholder 2">
            <a:extLst>
              <a:ext uri="{FF2B5EF4-FFF2-40B4-BE49-F238E27FC236}">
                <a16:creationId xmlns:a16="http://schemas.microsoft.com/office/drawing/2014/main" id="{413C9E1C-88DB-A343-8298-2F50C16A3358}"/>
              </a:ext>
            </a:extLst>
          </p:cNvPr>
          <p:cNvSpPr>
            <a:spLocks noGrp="1"/>
          </p:cNvSpPr>
          <p:nvPr>
            <p:ph idx="1"/>
          </p:nvPr>
        </p:nvSpPr>
        <p:spPr>
          <a:xfrm>
            <a:off x="517525" y="1108433"/>
            <a:ext cx="11064875" cy="2466846"/>
          </a:xfrm>
        </p:spPr>
        <p:txBody>
          <a:bodyPr lIns="90000">
            <a:noAutofit/>
          </a:bodyPr>
          <a:lstStyle/>
          <a:p>
            <a:pPr>
              <a:spcBef>
                <a:spcPts val="1800"/>
              </a:spcBef>
              <a:spcAft>
                <a:spcPts val="0"/>
              </a:spcAft>
            </a:pPr>
            <a:r>
              <a:rPr lang="en-US" dirty="0"/>
              <a:t>Summarization: Three Stages</a:t>
            </a:r>
          </a:p>
          <a:p>
            <a:pPr lvl="1">
              <a:spcBef>
                <a:spcPts val="1800"/>
              </a:spcBef>
              <a:spcAft>
                <a:spcPts val="0"/>
              </a:spcAft>
            </a:pPr>
            <a:r>
              <a:rPr lang="en-US" b="1" dirty="0">
                <a:solidFill>
                  <a:schemeClr val="accent1"/>
                </a:solidFill>
              </a:rPr>
              <a:t>content selection</a:t>
            </a:r>
            <a:r>
              <a:rPr lang="en-US" dirty="0"/>
              <a:t>: choose sentences to extract from the document </a:t>
            </a:r>
          </a:p>
          <a:p>
            <a:pPr lvl="1">
              <a:spcBef>
                <a:spcPts val="1800"/>
              </a:spcBef>
              <a:spcAft>
                <a:spcPts val="0"/>
              </a:spcAft>
            </a:pPr>
            <a:r>
              <a:rPr lang="en-US" b="1" dirty="0">
                <a:solidFill>
                  <a:schemeClr val="accent1"/>
                </a:solidFill>
              </a:rPr>
              <a:t>information ordering</a:t>
            </a:r>
            <a:r>
              <a:rPr lang="en-US" dirty="0"/>
              <a:t>: choose an order to place them in the summary</a:t>
            </a:r>
          </a:p>
          <a:p>
            <a:pPr lvl="1">
              <a:spcBef>
                <a:spcPts val="1800"/>
              </a:spcBef>
              <a:spcAft>
                <a:spcPts val="0"/>
              </a:spcAft>
            </a:pPr>
            <a:r>
              <a:rPr lang="en-US" b="1" dirty="0">
                <a:solidFill>
                  <a:schemeClr val="accent1"/>
                </a:solidFill>
              </a:rPr>
              <a:t>sentence realization</a:t>
            </a:r>
            <a:r>
              <a:rPr lang="en-US" dirty="0"/>
              <a:t>: clean up the sentences</a:t>
            </a:r>
            <a:endParaRPr lang="en-CN" dirty="0"/>
          </a:p>
        </p:txBody>
      </p:sp>
      <p:sp>
        <p:nvSpPr>
          <p:cNvPr id="4" name="Slide Number Placeholder 3">
            <a:extLst>
              <a:ext uri="{FF2B5EF4-FFF2-40B4-BE49-F238E27FC236}">
                <a16:creationId xmlns:a16="http://schemas.microsoft.com/office/drawing/2014/main" id="{5A134E05-0DCB-384C-BE8C-F47CD86173A2}"/>
              </a:ext>
            </a:extLst>
          </p:cNvPr>
          <p:cNvSpPr>
            <a:spLocks noGrp="1"/>
          </p:cNvSpPr>
          <p:nvPr>
            <p:ph type="sldNum" sz="quarter" idx="12"/>
          </p:nvPr>
        </p:nvSpPr>
        <p:spPr/>
        <p:txBody>
          <a:bodyPr/>
          <a:lstStyle/>
          <a:p>
            <a:fld id="{DC8BB421-126E-41CB-B73A-69D52E98CAE3}" type="slidenum">
              <a:rPr lang="zh-CN" altLang="en-US" smtClean="0"/>
              <a:t>34</a:t>
            </a:fld>
            <a:endParaRPr lang="zh-CN" altLang="en-US" dirty="0"/>
          </a:p>
        </p:txBody>
      </p:sp>
      <p:sp>
        <p:nvSpPr>
          <p:cNvPr id="9" name="Document 8">
            <a:extLst>
              <a:ext uri="{FF2B5EF4-FFF2-40B4-BE49-F238E27FC236}">
                <a16:creationId xmlns:a16="http://schemas.microsoft.com/office/drawing/2014/main" id="{F2886E15-9032-C04D-BB5D-31B8294626B8}"/>
              </a:ext>
            </a:extLst>
          </p:cNvPr>
          <p:cNvSpPr/>
          <p:nvPr/>
        </p:nvSpPr>
        <p:spPr>
          <a:xfrm>
            <a:off x="646383" y="4693116"/>
            <a:ext cx="1036438" cy="878541"/>
          </a:xfrm>
          <a:prstGeom prst="flowChartDocumen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Document</a:t>
            </a:r>
            <a:endParaRPr lang="en-CN" sz="1400" dirty="0">
              <a:solidFill>
                <a:schemeClr val="tx1"/>
              </a:solidFill>
            </a:endParaRPr>
          </a:p>
        </p:txBody>
      </p:sp>
      <p:sp>
        <p:nvSpPr>
          <p:cNvPr id="10" name="Rectangle 9">
            <a:extLst>
              <a:ext uri="{FF2B5EF4-FFF2-40B4-BE49-F238E27FC236}">
                <a16:creationId xmlns:a16="http://schemas.microsoft.com/office/drawing/2014/main" id="{84151E63-3B0C-F048-91DE-ADEC28A7239F}"/>
              </a:ext>
            </a:extLst>
          </p:cNvPr>
          <p:cNvSpPr/>
          <p:nvPr/>
        </p:nvSpPr>
        <p:spPr>
          <a:xfrm>
            <a:off x="1859319" y="3883083"/>
            <a:ext cx="4885764" cy="244082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b="1" dirty="0">
                <a:solidFill>
                  <a:schemeClr val="accent1"/>
                </a:solidFill>
              </a:rPr>
              <a:t>Content</a:t>
            </a:r>
            <a:r>
              <a:rPr lang="zh-CN" altLang="en-US" b="1" dirty="0">
                <a:solidFill>
                  <a:schemeClr val="accent1"/>
                </a:solidFill>
              </a:rPr>
              <a:t> </a:t>
            </a:r>
            <a:r>
              <a:rPr lang="en-US" altLang="zh-CN" b="1" dirty="0">
                <a:solidFill>
                  <a:schemeClr val="accent1"/>
                </a:solidFill>
              </a:rPr>
              <a:t>Selection</a:t>
            </a:r>
            <a:endParaRPr lang="en-CN" b="1" dirty="0">
              <a:solidFill>
                <a:schemeClr val="accent1"/>
              </a:solidFill>
            </a:endParaRPr>
          </a:p>
        </p:txBody>
      </p:sp>
      <p:sp>
        <p:nvSpPr>
          <p:cNvPr id="11" name="Rectangle 10">
            <a:extLst>
              <a:ext uri="{FF2B5EF4-FFF2-40B4-BE49-F238E27FC236}">
                <a16:creationId xmlns:a16="http://schemas.microsoft.com/office/drawing/2014/main" id="{522D5CA3-8F71-4947-BB7B-2D32906CD77E}"/>
              </a:ext>
            </a:extLst>
          </p:cNvPr>
          <p:cNvSpPr/>
          <p:nvPr/>
        </p:nvSpPr>
        <p:spPr>
          <a:xfrm>
            <a:off x="1966894" y="5604305"/>
            <a:ext cx="1264929" cy="5223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Sentence</a:t>
            </a:r>
            <a:r>
              <a:rPr lang="zh-CN" altLang="en-US" sz="1400" dirty="0">
                <a:solidFill>
                  <a:schemeClr val="tx1"/>
                </a:solidFill>
              </a:rPr>
              <a:t> </a:t>
            </a:r>
            <a:r>
              <a:rPr lang="en-US" altLang="zh-CN" sz="1400" dirty="0">
                <a:solidFill>
                  <a:schemeClr val="tx1"/>
                </a:solidFill>
              </a:rPr>
              <a:t>Segmentation</a:t>
            </a:r>
            <a:endParaRPr lang="en-CN" sz="1400" dirty="0">
              <a:solidFill>
                <a:schemeClr val="tx1"/>
              </a:solidFill>
            </a:endParaRPr>
          </a:p>
        </p:txBody>
      </p:sp>
      <p:sp>
        <p:nvSpPr>
          <p:cNvPr id="12" name="7-Point Star 11">
            <a:extLst>
              <a:ext uri="{FF2B5EF4-FFF2-40B4-BE49-F238E27FC236}">
                <a16:creationId xmlns:a16="http://schemas.microsoft.com/office/drawing/2014/main" id="{B7A7675A-A0CD-F048-96D1-CD99A698D357}"/>
              </a:ext>
            </a:extLst>
          </p:cNvPr>
          <p:cNvSpPr/>
          <p:nvPr/>
        </p:nvSpPr>
        <p:spPr>
          <a:xfrm>
            <a:off x="3060590" y="4510612"/>
            <a:ext cx="1039905" cy="859412"/>
          </a:xfrm>
          <a:prstGeom prst="star7">
            <a:avLst>
              <a:gd name="adj" fmla="val 37618"/>
              <a:gd name="hf" fmla="val 102572"/>
              <a:gd name="vf" fmla="val 10521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2">
            <a:extLst>
              <a:ext uri="{FF2B5EF4-FFF2-40B4-BE49-F238E27FC236}">
                <a16:creationId xmlns:a16="http://schemas.microsoft.com/office/drawing/2014/main" id="{D784ED2D-6940-D64E-A381-04D4070B7F95}"/>
              </a:ext>
            </a:extLst>
          </p:cNvPr>
          <p:cNvSpPr/>
          <p:nvPr/>
        </p:nvSpPr>
        <p:spPr>
          <a:xfrm>
            <a:off x="3313385" y="4752519"/>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3">
            <a:extLst>
              <a:ext uri="{FF2B5EF4-FFF2-40B4-BE49-F238E27FC236}">
                <a16:creationId xmlns:a16="http://schemas.microsoft.com/office/drawing/2014/main" id="{C998CFFF-9D2B-9741-A018-735D1A895679}"/>
              </a:ext>
            </a:extLst>
          </p:cNvPr>
          <p:cNvSpPr/>
          <p:nvPr/>
        </p:nvSpPr>
        <p:spPr>
          <a:xfrm>
            <a:off x="3477788" y="4712836"/>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Oval 14">
            <a:extLst>
              <a:ext uri="{FF2B5EF4-FFF2-40B4-BE49-F238E27FC236}">
                <a16:creationId xmlns:a16="http://schemas.microsoft.com/office/drawing/2014/main" id="{6A119AC1-68A0-574D-A134-7EE0480F188B}"/>
              </a:ext>
            </a:extLst>
          </p:cNvPr>
          <p:cNvSpPr/>
          <p:nvPr/>
        </p:nvSpPr>
        <p:spPr>
          <a:xfrm>
            <a:off x="3575894" y="4591295"/>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Oval 15">
            <a:extLst>
              <a:ext uri="{FF2B5EF4-FFF2-40B4-BE49-F238E27FC236}">
                <a16:creationId xmlns:a16="http://schemas.microsoft.com/office/drawing/2014/main" id="{E1E21BCD-3FD4-CA41-A3AC-874648CAEE50}"/>
              </a:ext>
            </a:extLst>
          </p:cNvPr>
          <p:cNvSpPr/>
          <p:nvPr/>
        </p:nvSpPr>
        <p:spPr>
          <a:xfrm>
            <a:off x="3688901" y="4761756"/>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Oval 16">
            <a:extLst>
              <a:ext uri="{FF2B5EF4-FFF2-40B4-BE49-F238E27FC236}">
                <a16:creationId xmlns:a16="http://schemas.microsoft.com/office/drawing/2014/main" id="{BA7F1A62-F5C4-1F4E-A149-8BF5388B42A6}"/>
              </a:ext>
            </a:extLst>
          </p:cNvPr>
          <p:cNvSpPr/>
          <p:nvPr/>
        </p:nvSpPr>
        <p:spPr>
          <a:xfrm>
            <a:off x="3313384" y="4906991"/>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Oval 17">
            <a:extLst>
              <a:ext uri="{FF2B5EF4-FFF2-40B4-BE49-F238E27FC236}">
                <a16:creationId xmlns:a16="http://schemas.microsoft.com/office/drawing/2014/main" id="{352AF0E8-0CC7-7E4E-8018-1F9F0BFF5CAF}"/>
              </a:ext>
            </a:extLst>
          </p:cNvPr>
          <p:cNvSpPr/>
          <p:nvPr/>
        </p:nvSpPr>
        <p:spPr>
          <a:xfrm>
            <a:off x="3523965" y="4938880"/>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Oval 18">
            <a:extLst>
              <a:ext uri="{FF2B5EF4-FFF2-40B4-BE49-F238E27FC236}">
                <a16:creationId xmlns:a16="http://schemas.microsoft.com/office/drawing/2014/main" id="{A6DE484B-AFBD-4F40-9309-75835D80FF85}"/>
              </a:ext>
            </a:extLst>
          </p:cNvPr>
          <p:cNvSpPr/>
          <p:nvPr/>
        </p:nvSpPr>
        <p:spPr>
          <a:xfrm>
            <a:off x="3465785" y="5053022"/>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Oval 19">
            <a:extLst>
              <a:ext uri="{FF2B5EF4-FFF2-40B4-BE49-F238E27FC236}">
                <a16:creationId xmlns:a16="http://schemas.microsoft.com/office/drawing/2014/main" id="{3C020026-0564-FA44-AB3D-80826A807359}"/>
              </a:ext>
            </a:extLst>
          </p:cNvPr>
          <p:cNvSpPr/>
          <p:nvPr/>
        </p:nvSpPr>
        <p:spPr>
          <a:xfrm>
            <a:off x="3630188" y="5013339"/>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Oval 20">
            <a:extLst>
              <a:ext uri="{FF2B5EF4-FFF2-40B4-BE49-F238E27FC236}">
                <a16:creationId xmlns:a16="http://schemas.microsoft.com/office/drawing/2014/main" id="{9CD265CD-F0C9-F047-BF40-ACB5B0792E5C}"/>
              </a:ext>
            </a:extLst>
          </p:cNvPr>
          <p:cNvSpPr/>
          <p:nvPr/>
        </p:nvSpPr>
        <p:spPr>
          <a:xfrm>
            <a:off x="3728294" y="4891798"/>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Oval 21">
            <a:extLst>
              <a:ext uri="{FF2B5EF4-FFF2-40B4-BE49-F238E27FC236}">
                <a16:creationId xmlns:a16="http://schemas.microsoft.com/office/drawing/2014/main" id="{D36F49ED-521D-BE49-BA0C-9B83D96C99C7}"/>
              </a:ext>
            </a:extLst>
          </p:cNvPr>
          <p:cNvSpPr/>
          <p:nvPr/>
        </p:nvSpPr>
        <p:spPr>
          <a:xfrm>
            <a:off x="3841301" y="5062259"/>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Oval 22">
            <a:extLst>
              <a:ext uri="{FF2B5EF4-FFF2-40B4-BE49-F238E27FC236}">
                <a16:creationId xmlns:a16="http://schemas.microsoft.com/office/drawing/2014/main" id="{9405A9AC-1927-7348-92FF-A25B302E32FD}"/>
              </a:ext>
            </a:extLst>
          </p:cNvPr>
          <p:cNvSpPr/>
          <p:nvPr/>
        </p:nvSpPr>
        <p:spPr>
          <a:xfrm>
            <a:off x="3465784" y="5207494"/>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Oval 23">
            <a:extLst>
              <a:ext uri="{FF2B5EF4-FFF2-40B4-BE49-F238E27FC236}">
                <a16:creationId xmlns:a16="http://schemas.microsoft.com/office/drawing/2014/main" id="{230B7EF0-67FE-744B-A221-5A5988A171E9}"/>
              </a:ext>
            </a:extLst>
          </p:cNvPr>
          <p:cNvSpPr/>
          <p:nvPr/>
        </p:nvSpPr>
        <p:spPr>
          <a:xfrm>
            <a:off x="3676365" y="5239383"/>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Oval 24">
            <a:extLst>
              <a:ext uri="{FF2B5EF4-FFF2-40B4-BE49-F238E27FC236}">
                <a16:creationId xmlns:a16="http://schemas.microsoft.com/office/drawing/2014/main" id="{4E8485F1-F6EF-6142-A17E-5557A9594BFD}"/>
              </a:ext>
            </a:extLst>
          </p:cNvPr>
          <p:cNvSpPr/>
          <p:nvPr/>
        </p:nvSpPr>
        <p:spPr>
          <a:xfrm>
            <a:off x="3231823" y="5038000"/>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6" name="Oval 25">
            <a:extLst>
              <a:ext uri="{FF2B5EF4-FFF2-40B4-BE49-F238E27FC236}">
                <a16:creationId xmlns:a16="http://schemas.microsoft.com/office/drawing/2014/main" id="{710F0F68-C2F5-2F4F-8327-EBDC312B363B}"/>
              </a:ext>
            </a:extLst>
          </p:cNvPr>
          <p:cNvSpPr/>
          <p:nvPr/>
        </p:nvSpPr>
        <p:spPr>
          <a:xfrm>
            <a:off x="3332709" y="5158205"/>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7" name="Oval 26">
            <a:extLst>
              <a:ext uri="{FF2B5EF4-FFF2-40B4-BE49-F238E27FC236}">
                <a16:creationId xmlns:a16="http://schemas.microsoft.com/office/drawing/2014/main" id="{E4143060-9C04-D24C-BA37-5941CE4087EB}"/>
              </a:ext>
            </a:extLst>
          </p:cNvPr>
          <p:cNvSpPr/>
          <p:nvPr/>
        </p:nvSpPr>
        <p:spPr>
          <a:xfrm>
            <a:off x="3839275" y="4763254"/>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8" name="Rectangle 27">
            <a:extLst>
              <a:ext uri="{FF2B5EF4-FFF2-40B4-BE49-F238E27FC236}">
                <a16:creationId xmlns:a16="http://schemas.microsoft.com/office/drawing/2014/main" id="{C4EED9E6-AE5F-CB4D-B06C-A4326A036973}"/>
              </a:ext>
            </a:extLst>
          </p:cNvPr>
          <p:cNvSpPr/>
          <p:nvPr/>
        </p:nvSpPr>
        <p:spPr>
          <a:xfrm>
            <a:off x="4469480" y="5400762"/>
            <a:ext cx="963178" cy="5223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Sentence</a:t>
            </a:r>
            <a:r>
              <a:rPr lang="zh-CN" altLang="en-US" sz="1400" dirty="0">
                <a:solidFill>
                  <a:schemeClr val="tx1"/>
                </a:solidFill>
              </a:rPr>
              <a:t> </a:t>
            </a:r>
            <a:r>
              <a:rPr lang="en-US" altLang="zh-CN" sz="1400" dirty="0">
                <a:solidFill>
                  <a:schemeClr val="tx1"/>
                </a:solidFill>
              </a:rPr>
              <a:t>Extraction</a:t>
            </a:r>
            <a:endParaRPr lang="en-CN" sz="1400" dirty="0">
              <a:solidFill>
                <a:schemeClr val="tx1"/>
              </a:solidFill>
            </a:endParaRPr>
          </a:p>
        </p:txBody>
      </p:sp>
      <p:cxnSp>
        <p:nvCxnSpPr>
          <p:cNvPr id="30" name="Straight Arrow Connector 29">
            <a:extLst>
              <a:ext uri="{FF2B5EF4-FFF2-40B4-BE49-F238E27FC236}">
                <a16:creationId xmlns:a16="http://schemas.microsoft.com/office/drawing/2014/main" id="{C4154249-C340-1942-98BA-71C2DB3CBB45}"/>
              </a:ext>
            </a:extLst>
          </p:cNvPr>
          <p:cNvCxnSpPr>
            <a:cxnSpLocks/>
            <a:stCxn id="9" idx="3"/>
            <a:endCxn id="11" idx="1"/>
          </p:cNvCxnSpPr>
          <p:nvPr/>
        </p:nvCxnSpPr>
        <p:spPr>
          <a:xfrm>
            <a:off x="1682821" y="5132387"/>
            <a:ext cx="284073" cy="733109"/>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3A6B07A-B66F-BE4E-B9EF-608784516723}"/>
              </a:ext>
            </a:extLst>
          </p:cNvPr>
          <p:cNvCxnSpPr>
            <a:cxnSpLocks/>
            <a:stCxn id="11" idx="0"/>
          </p:cNvCxnSpPr>
          <p:nvPr/>
        </p:nvCxnSpPr>
        <p:spPr>
          <a:xfrm flipV="1">
            <a:off x="2599359" y="5158205"/>
            <a:ext cx="668313" cy="44610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00E1571-C161-E840-8C45-3CD48FF9A237}"/>
              </a:ext>
            </a:extLst>
          </p:cNvPr>
          <p:cNvCxnSpPr>
            <a:cxnSpLocks/>
            <a:stCxn id="12" idx="1"/>
            <a:endCxn id="28" idx="1"/>
          </p:cNvCxnSpPr>
          <p:nvPr/>
        </p:nvCxnSpPr>
        <p:spPr>
          <a:xfrm>
            <a:off x="4100498" y="5063306"/>
            <a:ext cx="368982" cy="598647"/>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7-Point Star 40">
            <a:extLst>
              <a:ext uri="{FF2B5EF4-FFF2-40B4-BE49-F238E27FC236}">
                <a16:creationId xmlns:a16="http://schemas.microsoft.com/office/drawing/2014/main" id="{12858720-45F7-5443-95FB-EEBDB95A2957}"/>
              </a:ext>
            </a:extLst>
          </p:cNvPr>
          <p:cNvSpPr/>
          <p:nvPr/>
        </p:nvSpPr>
        <p:spPr>
          <a:xfrm>
            <a:off x="5630983" y="4591295"/>
            <a:ext cx="1039905" cy="859412"/>
          </a:xfrm>
          <a:prstGeom prst="star7">
            <a:avLst>
              <a:gd name="adj" fmla="val 37618"/>
              <a:gd name="hf" fmla="val 102572"/>
              <a:gd name="vf" fmla="val 10521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2" name="Oval 41">
            <a:extLst>
              <a:ext uri="{FF2B5EF4-FFF2-40B4-BE49-F238E27FC236}">
                <a16:creationId xmlns:a16="http://schemas.microsoft.com/office/drawing/2014/main" id="{52C2BE52-619F-094B-99F5-850F8003E96A}"/>
              </a:ext>
            </a:extLst>
          </p:cNvPr>
          <p:cNvSpPr/>
          <p:nvPr/>
        </p:nvSpPr>
        <p:spPr>
          <a:xfrm>
            <a:off x="5883778" y="4833202"/>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3" name="Oval 42">
            <a:extLst>
              <a:ext uri="{FF2B5EF4-FFF2-40B4-BE49-F238E27FC236}">
                <a16:creationId xmlns:a16="http://schemas.microsoft.com/office/drawing/2014/main" id="{83FF59CD-CD46-8345-972A-4EB576BE6682}"/>
              </a:ext>
            </a:extLst>
          </p:cNvPr>
          <p:cNvSpPr/>
          <p:nvPr/>
        </p:nvSpPr>
        <p:spPr>
          <a:xfrm>
            <a:off x="6048181" y="4793519"/>
            <a:ext cx="76129" cy="793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4" name="Oval 43">
            <a:extLst>
              <a:ext uri="{FF2B5EF4-FFF2-40B4-BE49-F238E27FC236}">
                <a16:creationId xmlns:a16="http://schemas.microsoft.com/office/drawing/2014/main" id="{BDB9406E-F16F-4E48-BB1A-BC8B052464D6}"/>
              </a:ext>
            </a:extLst>
          </p:cNvPr>
          <p:cNvSpPr/>
          <p:nvPr/>
        </p:nvSpPr>
        <p:spPr>
          <a:xfrm>
            <a:off x="6146287" y="4671978"/>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5" name="Oval 44">
            <a:extLst>
              <a:ext uri="{FF2B5EF4-FFF2-40B4-BE49-F238E27FC236}">
                <a16:creationId xmlns:a16="http://schemas.microsoft.com/office/drawing/2014/main" id="{F807B805-5A36-EF45-8304-FF3083CC7B36}"/>
              </a:ext>
            </a:extLst>
          </p:cNvPr>
          <p:cNvSpPr/>
          <p:nvPr/>
        </p:nvSpPr>
        <p:spPr>
          <a:xfrm>
            <a:off x="6259294" y="4842439"/>
            <a:ext cx="76129" cy="793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6" name="Oval 45">
            <a:extLst>
              <a:ext uri="{FF2B5EF4-FFF2-40B4-BE49-F238E27FC236}">
                <a16:creationId xmlns:a16="http://schemas.microsoft.com/office/drawing/2014/main" id="{0B31EDE0-FC63-1547-988A-7AA44002AA9D}"/>
              </a:ext>
            </a:extLst>
          </p:cNvPr>
          <p:cNvSpPr/>
          <p:nvPr/>
        </p:nvSpPr>
        <p:spPr>
          <a:xfrm>
            <a:off x="5883777" y="4987674"/>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7" name="Oval 46">
            <a:extLst>
              <a:ext uri="{FF2B5EF4-FFF2-40B4-BE49-F238E27FC236}">
                <a16:creationId xmlns:a16="http://schemas.microsoft.com/office/drawing/2014/main" id="{DB0D4B94-F9BE-C946-8636-451616937F13}"/>
              </a:ext>
            </a:extLst>
          </p:cNvPr>
          <p:cNvSpPr/>
          <p:nvPr/>
        </p:nvSpPr>
        <p:spPr>
          <a:xfrm>
            <a:off x="6094358" y="5019563"/>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8" name="Oval 47">
            <a:extLst>
              <a:ext uri="{FF2B5EF4-FFF2-40B4-BE49-F238E27FC236}">
                <a16:creationId xmlns:a16="http://schemas.microsoft.com/office/drawing/2014/main" id="{6AAB1F21-FE7B-D148-A372-2F0DE7E713C7}"/>
              </a:ext>
            </a:extLst>
          </p:cNvPr>
          <p:cNvSpPr/>
          <p:nvPr/>
        </p:nvSpPr>
        <p:spPr>
          <a:xfrm>
            <a:off x="6036178" y="5133705"/>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9" name="Oval 48">
            <a:extLst>
              <a:ext uri="{FF2B5EF4-FFF2-40B4-BE49-F238E27FC236}">
                <a16:creationId xmlns:a16="http://schemas.microsoft.com/office/drawing/2014/main" id="{048C9ADF-5C19-D747-8E3C-2BB5782E5D60}"/>
              </a:ext>
            </a:extLst>
          </p:cNvPr>
          <p:cNvSpPr/>
          <p:nvPr/>
        </p:nvSpPr>
        <p:spPr>
          <a:xfrm>
            <a:off x="6200581" y="5094022"/>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0" name="Oval 49">
            <a:extLst>
              <a:ext uri="{FF2B5EF4-FFF2-40B4-BE49-F238E27FC236}">
                <a16:creationId xmlns:a16="http://schemas.microsoft.com/office/drawing/2014/main" id="{5D8A8132-C69D-0740-9DE8-4179EF67704C}"/>
              </a:ext>
            </a:extLst>
          </p:cNvPr>
          <p:cNvSpPr/>
          <p:nvPr/>
        </p:nvSpPr>
        <p:spPr>
          <a:xfrm>
            <a:off x="6298687" y="4972481"/>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1" name="Oval 50">
            <a:extLst>
              <a:ext uri="{FF2B5EF4-FFF2-40B4-BE49-F238E27FC236}">
                <a16:creationId xmlns:a16="http://schemas.microsoft.com/office/drawing/2014/main" id="{FD318E2D-4A7A-7C4B-9BF5-4B74919DDA4F}"/>
              </a:ext>
            </a:extLst>
          </p:cNvPr>
          <p:cNvSpPr/>
          <p:nvPr/>
        </p:nvSpPr>
        <p:spPr>
          <a:xfrm>
            <a:off x="6411694" y="5142942"/>
            <a:ext cx="76129" cy="793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2" name="Oval 51">
            <a:extLst>
              <a:ext uri="{FF2B5EF4-FFF2-40B4-BE49-F238E27FC236}">
                <a16:creationId xmlns:a16="http://schemas.microsoft.com/office/drawing/2014/main" id="{7BCCD8F9-AAFB-9548-8085-A09A3D95C17D}"/>
              </a:ext>
            </a:extLst>
          </p:cNvPr>
          <p:cNvSpPr/>
          <p:nvPr/>
        </p:nvSpPr>
        <p:spPr>
          <a:xfrm>
            <a:off x="6036177" y="5288177"/>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3" name="Oval 52">
            <a:extLst>
              <a:ext uri="{FF2B5EF4-FFF2-40B4-BE49-F238E27FC236}">
                <a16:creationId xmlns:a16="http://schemas.microsoft.com/office/drawing/2014/main" id="{EAC14809-6ACB-DE4C-8FC1-BC6EC871AD79}"/>
              </a:ext>
            </a:extLst>
          </p:cNvPr>
          <p:cNvSpPr/>
          <p:nvPr/>
        </p:nvSpPr>
        <p:spPr>
          <a:xfrm>
            <a:off x="6246758" y="5320066"/>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Oval 53">
            <a:extLst>
              <a:ext uri="{FF2B5EF4-FFF2-40B4-BE49-F238E27FC236}">
                <a16:creationId xmlns:a16="http://schemas.microsoft.com/office/drawing/2014/main" id="{92445826-3C30-D64A-9367-345C856F62F0}"/>
              </a:ext>
            </a:extLst>
          </p:cNvPr>
          <p:cNvSpPr/>
          <p:nvPr/>
        </p:nvSpPr>
        <p:spPr>
          <a:xfrm>
            <a:off x="5802216" y="5118683"/>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5" name="Oval 54">
            <a:extLst>
              <a:ext uri="{FF2B5EF4-FFF2-40B4-BE49-F238E27FC236}">
                <a16:creationId xmlns:a16="http://schemas.microsoft.com/office/drawing/2014/main" id="{1A719FD8-4EB1-BA41-9626-47D8C6758C57}"/>
              </a:ext>
            </a:extLst>
          </p:cNvPr>
          <p:cNvSpPr/>
          <p:nvPr/>
        </p:nvSpPr>
        <p:spPr>
          <a:xfrm>
            <a:off x="5903102" y="5238888"/>
            <a:ext cx="76129" cy="793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6" name="Oval 55">
            <a:extLst>
              <a:ext uri="{FF2B5EF4-FFF2-40B4-BE49-F238E27FC236}">
                <a16:creationId xmlns:a16="http://schemas.microsoft.com/office/drawing/2014/main" id="{0657BB86-E50E-6940-A405-A290C589BEB2}"/>
              </a:ext>
            </a:extLst>
          </p:cNvPr>
          <p:cNvSpPr/>
          <p:nvPr/>
        </p:nvSpPr>
        <p:spPr>
          <a:xfrm>
            <a:off x="6409668" y="4843937"/>
            <a:ext cx="76129" cy="7936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1" name="Straight Arrow Connector 60">
            <a:extLst>
              <a:ext uri="{FF2B5EF4-FFF2-40B4-BE49-F238E27FC236}">
                <a16:creationId xmlns:a16="http://schemas.microsoft.com/office/drawing/2014/main" id="{4A38B8FE-90AC-F64A-AE26-AD8A1F277564}"/>
              </a:ext>
            </a:extLst>
          </p:cNvPr>
          <p:cNvCxnSpPr>
            <a:cxnSpLocks/>
            <a:stCxn id="28" idx="3"/>
            <a:endCxn id="41" idx="3"/>
          </p:cNvCxnSpPr>
          <p:nvPr/>
        </p:nvCxnSpPr>
        <p:spPr>
          <a:xfrm flipV="1">
            <a:off x="5432658" y="5450712"/>
            <a:ext cx="486878" cy="21124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BFF3E95-FF77-4149-9CA0-1398A53515D8}"/>
              </a:ext>
            </a:extLst>
          </p:cNvPr>
          <p:cNvSpPr txBox="1"/>
          <p:nvPr/>
        </p:nvSpPr>
        <p:spPr>
          <a:xfrm>
            <a:off x="2877516" y="4009342"/>
            <a:ext cx="1472883" cy="523220"/>
          </a:xfrm>
          <a:prstGeom prst="rect">
            <a:avLst/>
          </a:prstGeom>
          <a:noFill/>
        </p:spPr>
        <p:txBody>
          <a:bodyPr wrap="square" rtlCol="0">
            <a:spAutoFit/>
          </a:bodyPr>
          <a:lstStyle/>
          <a:p>
            <a:pPr algn="ctr"/>
            <a:r>
              <a:rPr lang="en-US" altLang="zh-CN" sz="1400" dirty="0"/>
              <a:t>All</a:t>
            </a:r>
            <a:r>
              <a:rPr lang="zh-CN" altLang="en-US" sz="1400" dirty="0"/>
              <a:t> </a:t>
            </a:r>
            <a:r>
              <a:rPr lang="en-US" altLang="zh-CN" sz="1400" dirty="0"/>
              <a:t>sentences</a:t>
            </a:r>
            <a:r>
              <a:rPr lang="zh-CN" altLang="en-US" sz="1400" dirty="0"/>
              <a:t> </a:t>
            </a:r>
            <a:r>
              <a:rPr lang="en-US" altLang="zh-CN" sz="1400" dirty="0"/>
              <a:t>from</a:t>
            </a:r>
            <a:r>
              <a:rPr lang="zh-CN" altLang="en-US" sz="1400" dirty="0"/>
              <a:t> </a:t>
            </a:r>
            <a:r>
              <a:rPr lang="en-US" altLang="zh-CN" sz="1400" dirty="0"/>
              <a:t>documents</a:t>
            </a:r>
            <a:endParaRPr lang="en-CN" sz="1400" dirty="0"/>
          </a:p>
        </p:txBody>
      </p:sp>
      <p:sp>
        <p:nvSpPr>
          <p:cNvPr id="67" name="TextBox 66">
            <a:extLst>
              <a:ext uri="{FF2B5EF4-FFF2-40B4-BE49-F238E27FC236}">
                <a16:creationId xmlns:a16="http://schemas.microsoft.com/office/drawing/2014/main" id="{F0A95A6E-F58A-AA4F-9997-D4E205DBFA25}"/>
              </a:ext>
            </a:extLst>
          </p:cNvPr>
          <p:cNvSpPr txBox="1"/>
          <p:nvPr/>
        </p:nvSpPr>
        <p:spPr>
          <a:xfrm>
            <a:off x="5520007" y="4003050"/>
            <a:ext cx="1150881" cy="523220"/>
          </a:xfrm>
          <a:prstGeom prst="rect">
            <a:avLst/>
          </a:prstGeom>
          <a:noFill/>
        </p:spPr>
        <p:txBody>
          <a:bodyPr wrap="square" rtlCol="0">
            <a:spAutoFit/>
          </a:bodyPr>
          <a:lstStyle/>
          <a:p>
            <a:pPr algn="ctr"/>
            <a:r>
              <a:rPr lang="en-US" altLang="zh-CN" sz="1400" dirty="0"/>
              <a:t>Extracted</a:t>
            </a:r>
            <a:r>
              <a:rPr lang="zh-CN" altLang="en-US" sz="1400" dirty="0"/>
              <a:t> </a:t>
            </a:r>
            <a:r>
              <a:rPr lang="en-US" altLang="zh-CN" sz="1400" dirty="0"/>
              <a:t>sentences</a:t>
            </a:r>
            <a:endParaRPr lang="en-CN" sz="1400" dirty="0"/>
          </a:p>
        </p:txBody>
      </p:sp>
      <p:sp>
        <p:nvSpPr>
          <p:cNvPr id="68" name="Rectangle 67">
            <a:extLst>
              <a:ext uri="{FF2B5EF4-FFF2-40B4-BE49-F238E27FC236}">
                <a16:creationId xmlns:a16="http://schemas.microsoft.com/office/drawing/2014/main" id="{3961D320-5001-C645-8D43-F3066938A470}"/>
              </a:ext>
            </a:extLst>
          </p:cNvPr>
          <p:cNvSpPr/>
          <p:nvPr/>
        </p:nvSpPr>
        <p:spPr>
          <a:xfrm>
            <a:off x="6893637" y="4840217"/>
            <a:ext cx="1332453" cy="5223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1"/>
                </a:solidFill>
              </a:rPr>
              <a:t>Information</a:t>
            </a:r>
            <a:r>
              <a:rPr lang="zh-CN" altLang="en-US" sz="1400" b="1" dirty="0">
                <a:solidFill>
                  <a:schemeClr val="accent1"/>
                </a:solidFill>
              </a:rPr>
              <a:t> </a:t>
            </a:r>
            <a:r>
              <a:rPr lang="en-US" altLang="zh-CN" sz="1400" b="1" dirty="0">
                <a:solidFill>
                  <a:schemeClr val="accent1"/>
                </a:solidFill>
              </a:rPr>
              <a:t>Ordering</a:t>
            </a:r>
            <a:endParaRPr lang="en-CN" sz="1400" b="1" dirty="0">
              <a:solidFill>
                <a:schemeClr val="accent1"/>
              </a:solidFill>
            </a:endParaRPr>
          </a:p>
        </p:txBody>
      </p:sp>
      <p:cxnSp>
        <p:nvCxnSpPr>
          <p:cNvPr id="69" name="Straight Arrow Connector 68">
            <a:extLst>
              <a:ext uri="{FF2B5EF4-FFF2-40B4-BE49-F238E27FC236}">
                <a16:creationId xmlns:a16="http://schemas.microsoft.com/office/drawing/2014/main" id="{ECCA0F4B-76C2-6F41-B656-B1B862289813}"/>
              </a:ext>
            </a:extLst>
          </p:cNvPr>
          <p:cNvCxnSpPr>
            <a:cxnSpLocks/>
            <a:stCxn id="41" idx="1"/>
            <a:endCxn id="68" idx="1"/>
          </p:cNvCxnSpPr>
          <p:nvPr/>
        </p:nvCxnSpPr>
        <p:spPr>
          <a:xfrm flipV="1">
            <a:off x="6670891" y="5101408"/>
            <a:ext cx="222746" cy="4258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72" name="7-Point Star 71">
            <a:extLst>
              <a:ext uri="{FF2B5EF4-FFF2-40B4-BE49-F238E27FC236}">
                <a16:creationId xmlns:a16="http://schemas.microsoft.com/office/drawing/2014/main" id="{6AD4907D-AF4A-2147-8E6F-515EDC7AE161}"/>
              </a:ext>
            </a:extLst>
          </p:cNvPr>
          <p:cNvSpPr/>
          <p:nvPr/>
        </p:nvSpPr>
        <p:spPr>
          <a:xfrm>
            <a:off x="8300285" y="4153927"/>
            <a:ext cx="1039905" cy="859412"/>
          </a:xfrm>
          <a:prstGeom prst="star7">
            <a:avLst>
              <a:gd name="adj" fmla="val 37618"/>
              <a:gd name="hf" fmla="val 102572"/>
              <a:gd name="vf" fmla="val 10521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4" name="Oval 73">
            <a:extLst>
              <a:ext uri="{FF2B5EF4-FFF2-40B4-BE49-F238E27FC236}">
                <a16:creationId xmlns:a16="http://schemas.microsoft.com/office/drawing/2014/main" id="{DBF5F46F-C3E6-4E40-A325-BA41EFAF2F4F}"/>
              </a:ext>
            </a:extLst>
          </p:cNvPr>
          <p:cNvSpPr/>
          <p:nvPr/>
        </p:nvSpPr>
        <p:spPr>
          <a:xfrm>
            <a:off x="8706499" y="4591294"/>
            <a:ext cx="76129" cy="793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6" name="Oval 75">
            <a:extLst>
              <a:ext uri="{FF2B5EF4-FFF2-40B4-BE49-F238E27FC236}">
                <a16:creationId xmlns:a16="http://schemas.microsoft.com/office/drawing/2014/main" id="{5385A7D3-18A6-2E4A-9087-10A42E191CCD}"/>
              </a:ext>
            </a:extLst>
          </p:cNvPr>
          <p:cNvSpPr/>
          <p:nvPr/>
        </p:nvSpPr>
        <p:spPr>
          <a:xfrm>
            <a:off x="8892353" y="4583632"/>
            <a:ext cx="76129" cy="793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2" name="Oval 81">
            <a:extLst>
              <a:ext uri="{FF2B5EF4-FFF2-40B4-BE49-F238E27FC236}">
                <a16:creationId xmlns:a16="http://schemas.microsoft.com/office/drawing/2014/main" id="{41EEAF32-1584-AD4E-8433-4D6A09C52A8B}"/>
              </a:ext>
            </a:extLst>
          </p:cNvPr>
          <p:cNvSpPr/>
          <p:nvPr/>
        </p:nvSpPr>
        <p:spPr>
          <a:xfrm>
            <a:off x="9078206" y="4582881"/>
            <a:ext cx="76129" cy="793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6" name="Oval 85">
            <a:extLst>
              <a:ext uri="{FF2B5EF4-FFF2-40B4-BE49-F238E27FC236}">
                <a16:creationId xmlns:a16="http://schemas.microsoft.com/office/drawing/2014/main" id="{D1687A72-A175-7947-AAF3-6776049364FA}"/>
              </a:ext>
            </a:extLst>
          </p:cNvPr>
          <p:cNvSpPr/>
          <p:nvPr/>
        </p:nvSpPr>
        <p:spPr>
          <a:xfrm>
            <a:off x="8520646" y="4591295"/>
            <a:ext cx="76129" cy="793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8" name="Rectangle 87">
            <a:extLst>
              <a:ext uri="{FF2B5EF4-FFF2-40B4-BE49-F238E27FC236}">
                <a16:creationId xmlns:a16="http://schemas.microsoft.com/office/drawing/2014/main" id="{A87BFD49-D98C-CD4D-8910-7B52A47EE7B2}"/>
              </a:ext>
            </a:extLst>
          </p:cNvPr>
          <p:cNvSpPr/>
          <p:nvPr/>
        </p:nvSpPr>
        <p:spPr>
          <a:xfrm>
            <a:off x="9605518" y="4493465"/>
            <a:ext cx="1379238" cy="10521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1"/>
                </a:solidFill>
              </a:rPr>
              <a:t>Sentence</a:t>
            </a:r>
            <a:r>
              <a:rPr lang="zh-CN" altLang="en-US" sz="1400" b="1" dirty="0">
                <a:solidFill>
                  <a:schemeClr val="accent1"/>
                </a:solidFill>
              </a:rPr>
              <a:t> </a:t>
            </a:r>
            <a:r>
              <a:rPr lang="en-US" altLang="zh-CN" sz="1400" b="1" dirty="0">
                <a:solidFill>
                  <a:schemeClr val="accent1"/>
                </a:solidFill>
              </a:rPr>
              <a:t>Realization</a:t>
            </a:r>
            <a:r>
              <a:rPr lang="zh-CN" altLang="en-US" sz="1400" b="1" dirty="0">
                <a:solidFill>
                  <a:schemeClr val="accent1"/>
                </a:solidFill>
              </a:rPr>
              <a:t> </a:t>
            </a:r>
            <a:r>
              <a:rPr lang="en-US" altLang="zh-CN" sz="1400" dirty="0">
                <a:solidFill>
                  <a:schemeClr val="tx1"/>
                </a:solidFill>
              </a:rPr>
              <a:t>(Sentence</a:t>
            </a:r>
            <a:r>
              <a:rPr lang="zh-CN" altLang="en-US" sz="1400" dirty="0">
                <a:solidFill>
                  <a:schemeClr val="tx1"/>
                </a:solidFill>
              </a:rPr>
              <a:t> </a:t>
            </a:r>
            <a:r>
              <a:rPr lang="en-US" altLang="zh-CN" sz="1400" dirty="0">
                <a:solidFill>
                  <a:schemeClr val="tx1"/>
                </a:solidFill>
              </a:rPr>
              <a:t>Simplification)</a:t>
            </a:r>
            <a:endParaRPr lang="en-CN" sz="1400" dirty="0">
              <a:solidFill>
                <a:schemeClr val="tx1"/>
              </a:solidFill>
            </a:endParaRPr>
          </a:p>
        </p:txBody>
      </p:sp>
      <p:cxnSp>
        <p:nvCxnSpPr>
          <p:cNvPr id="89" name="Straight Arrow Connector 88">
            <a:extLst>
              <a:ext uri="{FF2B5EF4-FFF2-40B4-BE49-F238E27FC236}">
                <a16:creationId xmlns:a16="http://schemas.microsoft.com/office/drawing/2014/main" id="{EDA04122-8EA1-EF46-A9D6-07440B4C9615}"/>
              </a:ext>
            </a:extLst>
          </p:cNvPr>
          <p:cNvCxnSpPr>
            <a:cxnSpLocks/>
            <a:stCxn id="68" idx="3"/>
            <a:endCxn id="72" idx="4"/>
          </p:cNvCxnSpPr>
          <p:nvPr/>
        </p:nvCxnSpPr>
        <p:spPr>
          <a:xfrm flipV="1">
            <a:off x="8226090" y="4706621"/>
            <a:ext cx="74192" cy="394787"/>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FC096E2-D34C-AC46-8AD2-AD5A64F4376D}"/>
              </a:ext>
            </a:extLst>
          </p:cNvPr>
          <p:cNvCxnSpPr>
            <a:cxnSpLocks/>
            <a:stCxn id="72" idx="0"/>
            <a:endCxn id="88" idx="1"/>
          </p:cNvCxnSpPr>
          <p:nvPr/>
        </p:nvCxnSpPr>
        <p:spPr>
          <a:xfrm>
            <a:off x="9237208" y="4324145"/>
            <a:ext cx="368310" cy="69541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D4DC4B04-4650-D84E-BA93-A0268366A94E}"/>
              </a:ext>
            </a:extLst>
          </p:cNvPr>
          <p:cNvSpPr/>
          <p:nvPr/>
        </p:nvSpPr>
        <p:spPr>
          <a:xfrm>
            <a:off x="11506489" y="5124871"/>
            <a:ext cx="45719" cy="550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8" name="Oval 97">
            <a:extLst>
              <a:ext uri="{FF2B5EF4-FFF2-40B4-BE49-F238E27FC236}">
                <a16:creationId xmlns:a16="http://schemas.microsoft.com/office/drawing/2014/main" id="{1F1E5ACA-1B4A-C040-AAE8-B0DE39D4248B}"/>
              </a:ext>
            </a:extLst>
          </p:cNvPr>
          <p:cNvSpPr/>
          <p:nvPr/>
        </p:nvSpPr>
        <p:spPr>
          <a:xfrm>
            <a:off x="11692344" y="5108807"/>
            <a:ext cx="64914" cy="793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9" name="Oval 98">
            <a:extLst>
              <a:ext uri="{FF2B5EF4-FFF2-40B4-BE49-F238E27FC236}">
                <a16:creationId xmlns:a16="http://schemas.microsoft.com/office/drawing/2014/main" id="{AD9FDED8-327B-204F-A931-413E11C1296A}"/>
              </a:ext>
            </a:extLst>
          </p:cNvPr>
          <p:cNvSpPr/>
          <p:nvPr/>
        </p:nvSpPr>
        <p:spPr>
          <a:xfrm>
            <a:off x="11878196" y="5131510"/>
            <a:ext cx="45719" cy="559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0" name="Oval 99">
            <a:extLst>
              <a:ext uri="{FF2B5EF4-FFF2-40B4-BE49-F238E27FC236}">
                <a16:creationId xmlns:a16="http://schemas.microsoft.com/office/drawing/2014/main" id="{94FC9948-1D99-074B-A65D-4402E60FD031}"/>
              </a:ext>
            </a:extLst>
          </p:cNvPr>
          <p:cNvSpPr/>
          <p:nvPr/>
        </p:nvSpPr>
        <p:spPr>
          <a:xfrm>
            <a:off x="11320637" y="5116470"/>
            <a:ext cx="64914" cy="7936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08" name="Straight Arrow Connector 107">
            <a:extLst>
              <a:ext uri="{FF2B5EF4-FFF2-40B4-BE49-F238E27FC236}">
                <a16:creationId xmlns:a16="http://schemas.microsoft.com/office/drawing/2014/main" id="{ABF82FA0-F8A4-9C49-86F7-C2AB72D22F6F}"/>
              </a:ext>
            </a:extLst>
          </p:cNvPr>
          <p:cNvCxnSpPr>
            <a:cxnSpLocks/>
            <a:stCxn id="88" idx="3"/>
            <a:endCxn id="101" idx="1"/>
          </p:cNvCxnSpPr>
          <p:nvPr/>
        </p:nvCxnSpPr>
        <p:spPr>
          <a:xfrm>
            <a:off x="10984756" y="5019563"/>
            <a:ext cx="153562" cy="81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754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D3D4-0634-C242-9D95-85364760C659}"/>
              </a:ext>
            </a:extLst>
          </p:cNvPr>
          <p:cNvSpPr>
            <a:spLocks noGrp="1"/>
          </p:cNvSpPr>
          <p:nvPr>
            <p:ph type="title"/>
          </p:nvPr>
        </p:nvSpPr>
        <p:spPr/>
        <p:txBody>
          <a:bodyPr/>
          <a:lstStyle/>
          <a:p>
            <a:r>
              <a:rPr lang="en-US" dirty="0"/>
              <a:t>Unsupervised content selection</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5C38A3-4942-DA45-B21E-363E980E62ED}"/>
                  </a:ext>
                </a:extLst>
              </p:cNvPr>
              <p:cNvSpPr>
                <a:spLocks noGrp="1"/>
              </p:cNvSpPr>
              <p:nvPr>
                <p:ph idx="1"/>
              </p:nvPr>
            </p:nvSpPr>
            <p:spPr>
              <a:xfrm>
                <a:off x="517525" y="1108433"/>
                <a:ext cx="9202945" cy="5508233"/>
              </a:xfrm>
            </p:spPr>
            <p:txBody>
              <a:bodyPr>
                <a:normAutofit fontScale="92500" lnSpcReduction="10000"/>
              </a:bodyPr>
              <a:lstStyle/>
              <a:p>
                <a:pPr>
                  <a:spcBef>
                    <a:spcPts val="600"/>
                  </a:spcBef>
                  <a:spcAft>
                    <a:spcPts val="600"/>
                  </a:spcAft>
                </a:pPr>
                <a:r>
                  <a:rPr lang="en-US" dirty="0"/>
                  <a:t>Intuition dating back to Luhn (1958)</a:t>
                </a:r>
              </a:p>
              <a:p>
                <a:pPr lvl="1">
                  <a:spcBef>
                    <a:spcPts val="600"/>
                  </a:spcBef>
                  <a:spcAft>
                    <a:spcPts val="600"/>
                  </a:spcAft>
                </a:pPr>
                <a:r>
                  <a:rPr lang="en-US" dirty="0"/>
                  <a:t>Choose sentences that have </a:t>
                </a:r>
                <a:r>
                  <a:rPr lang="en-US" b="1" dirty="0">
                    <a:solidFill>
                      <a:schemeClr val="accent1"/>
                    </a:solidFill>
                  </a:rPr>
                  <a:t>salient</a:t>
                </a:r>
                <a:r>
                  <a:rPr lang="en-US" dirty="0"/>
                  <a:t> or </a:t>
                </a:r>
                <a:r>
                  <a:rPr lang="en-US" b="1" dirty="0">
                    <a:solidFill>
                      <a:schemeClr val="accent1"/>
                    </a:solidFill>
                  </a:rPr>
                  <a:t>informative</a:t>
                </a:r>
                <a:r>
                  <a:rPr lang="en-US" dirty="0"/>
                  <a:t> words</a:t>
                </a:r>
              </a:p>
              <a:p>
                <a:pPr>
                  <a:spcBef>
                    <a:spcPts val="600"/>
                  </a:spcBef>
                  <a:spcAft>
                    <a:spcPts val="600"/>
                  </a:spcAft>
                </a:pPr>
                <a:r>
                  <a:rPr lang="en-US" dirty="0"/>
                  <a:t>Two approaches to defining </a:t>
                </a:r>
                <a:r>
                  <a:rPr lang="en-US" dirty="0">
                    <a:solidFill>
                      <a:schemeClr val="accent1"/>
                    </a:solidFill>
                  </a:rPr>
                  <a:t>salient words</a:t>
                </a:r>
              </a:p>
              <a:p>
                <a:pPr lvl="1">
                  <a:spcBef>
                    <a:spcPts val="600"/>
                  </a:spcBef>
                  <a:spcAft>
                    <a:spcPts val="600"/>
                  </a:spcAft>
                </a:pPr>
                <a:r>
                  <a:rPr lang="en-US" b="1" dirty="0"/>
                  <a:t>TF-</a:t>
                </a:r>
                <a:r>
                  <a:rPr lang="en-US" altLang="zh-CN" b="1" dirty="0"/>
                  <a:t>IDF</a:t>
                </a:r>
                <a:r>
                  <a:rPr lang="en-US" dirty="0"/>
                  <a:t>: weigh each word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oMath>
                </a14:m>
                <a:r>
                  <a:rPr lang="zh-CN" altLang="en-US" dirty="0"/>
                  <a:t> </a:t>
                </a:r>
                <a:r>
                  <a:rPr lang="en-US" dirty="0"/>
                  <a:t>in document</a:t>
                </a:r>
                <a:r>
                  <a:rPr lang="zh-CN" altLang="en-US" dirty="0"/>
                  <a:t> </a:t>
                </a:r>
                <a14:m>
                  <m:oMath xmlns:m="http://schemas.openxmlformats.org/officeDocument/2006/math">
                    <m:r>
                      <a:rPr lang="en-US" altLang="zh-CN" b="0" i="1" smtClean="0">
                        <a:latin typeface="Cambria Math" panose="02040503050406030204" pitchFamily="18" charset="0"/>
                      </a:rPr>
                      <m:t>𝑗</m:t>
                    </m:r>
                  </m:oMath>
                </a14:m>
                <a:r>
                  <a:rPr lang="en-US" dirty="0"/>
                  <a:t> by </a:t>
                </a:r>
                <a:r>
                  <a:rPr lang="en-US" altLang="zh-CN" dirty="0"/>
                  <a:t>TF-IDF</a:t>
                </a:r>
              </a:p>
              <a:p>
                <a:pPr marL="457200" lvl="1" indent="0">
                  <a:spcBef>
                    <a:spcPts val="600"/>
                  </a:spcBef>
                  <a:spcAft>
                    <a:spcPts val="600"/>
                  </a:spcAft>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weight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F</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ID</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F</m:t>
                          </m:r>
                        </m:e>
                        <m:sub>
                          <m:r>
                            <a:rPr lang="en-US" altLang="zh-CN" b="0" i="1" smtClean="0">
                              <a:latin typeface="Cambria Math" panose="02040503050406030204" pitchFamily="18" charset="0"/>
                            </a:rPr>
                            <m:t>𝑖</m:t>
                          </m:r>
                        </m:sub>
                      </m:sSub>
                    </m:oMath>
                  </m:oMathPara>
                </a14:m>
                <a:endParaRPr lang="en-US" dirty="0"/>
              </a:p>
              <a:p>
                <a:pPr lvl="1">
                  <a:spcBef>
                    <a:spcPts val="600"/>
                  </a:spcBef>
                  <a:spcAft>
                    <a:spcPts val="600"/>
                  </a:spcAft>
                </a:pPr>
                <a:r>
                  <a:rPr lang="en-US" altLang="zh-CN" b="1" dirty="0"/>
                  <a:t>T</a:t>
                </a:r>
                <a:r>
                  <a:rPr lang="en-US" b="1" dirty="0"/>
                  <a:t>opic </a:t>
                </a:r>
                <a:r>
                  <a:rPr lang="en-US" altLang="zh-CN" b="1" dirty="0"/>
                  <a:t>S</a:t>
                </a:r>
                <a:r>
                  <a:rPr lang="en-US" b="1" dirty="0"/>
                  <a:t>ignature</a:t>
                </a:r>
                <a:r>
                  <a:rPr lang="en-US" altLang="zh-CN" dirty="0"/>
                  <a:t>:</a:t>
                </a:r>
                <a:r>
                  <a:rPr lang="zh-CN" altLang="en-US" dirty="0"/>
                  <a:t> </a:t>
                </a:r>
                <a:r>
                  <a:rPr lang="en-US" dirty="0"/>
                  <a:t>choose a smaller set of salient words</a:t>
                </a:r>
              </a:p>
              <a:p>
                <a:pPr lvl="2">
                  <a:spcBef>
                    <a:spcPts val="600"/>
                  </a:spcBef>
                  <a:spcAft>
                    <a:spcPts val="600"/>
                  </a:spcAft>
                </a:pPr>
                <a:r>
                  <a:rPr lang="en-US" dirty="0"/>
                  <a:t>mutual information</a:t>
                </a:r>
              </a:p>
              <a:p>
                <a:pPr lvl="2">
                  <a:spcBef>
                    <a:spcPts val="600"/>
                  </a:spcBef>
                  <a:spcAft>
                    <a:spcPts val="600"/>
                  </a:spcAft>
                </a:pPr>
                <a:r>
                  <a:rPr lang="en-US" dirty="0"/>
                  <a:t>log-likelihood ratio (LLR)</a:t>
                </a:r>
                <a:r>
                  <a:rPr lang="zh-CN" altLang="en-US" dirty="0"/>
                  <a:t> </a:t>
                </a:r>
                <a:r>
                  <a:rPr lang="en-US" dirty="0">
                    <a:solidFill>
                      <a:schemeClr val="tx1">
                        <a:lumMod val="50000"/>
                        <a:lumOff val="50000"/>
                      </a:schemeClr>
                    </a:solidFill>
                  </a:rPr>
                  <a:t>Dunning (1993), Lin and Hovy (2000)</a:t>
                </a:r>
              </a:p>
              <a:p>
                <a:pPr marL="0" indent="0">
                  <a:spcBef>
                    <a:spcPts val="600"/>
                  </a:spcBef>
                  <a:spcAft>
                    <a:spcPts val="600"/>
                  </a:spcAft>
                  <a:buNone/>
                </a:pPr>
                <a:endParaRPr lang="en-CN" dirty="0"/>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weight</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m:t>
                      </m:r>
                      <m:d>
                        <m:dPr>
                          <m:begChr m:val="{"/>
                          <m:endChr m:val=""/>
                          <m:ctrlPr>
                            <a:rPr lang="en-CN" altLang="zh-CN" sz="2400" b="0" i="1" dirty="0"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𝑖𝑓</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−2</m:t>
                              </m:r>
                              <m:func>
                                <m:funcPr>
                                  <m:ctrlPr>
                                    <a:rPr lang="zh-CN" altLang="en-US"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r>
                                    <a:rPr lang="en-US" altLang="zh-CN" sz="2400" b="0" i="1" smtClean="0">
                                      <a:latin typeface="Cambria Math" panose="02040503050406030204" pitchFamily="18" charset="0"/>
                                    </a:rPr>
                                    <m:t>𝜆</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&gt;10</m:t>
                                  </m:r>
                                </m:e>
                              </m:func>
                            </m:e>
                            <m:e>
                              <m:r>
                                <a:rPr lang="en-US" altLang="zh-CN" sz="2400" b="0" i="1" smtClean="0">
                                  <a:latin typeface="Cambria Math" panose="02040503050406030204" pitchFamily="18" charset="0"/>
                                </a:rPr>
                                <m:t>0</m:t>
                              </m:r>
                              <m:r>
                                <a:rPr lang="zh-CN" altLang="en-US" sz="2400" b="0" i="1" smtClean="0">
                                  <a:latin typeface="Cambria Math" panose="02040503050406030204" pitchFamily="18" charset="0"/>
                                </a:rPr>
                                <m:t>                                  </m:t>
                              </m:r>
                              <m:r>
                                <m:rPr>
                                  <m:sty m:val="p"/>
                                </m:rPr>
                                <a:rPr lang="en-US" altLang="zh-CN" sz="2400" b="0" i="0" smtClean="0">
                                  <a:latin typeface="Cambria Math" panose="02040503050406030204" pitchFamily="18" charset="0"/>
                                </a:rPr>
                                <m:t>otherwise</m:t>
                              </m:r>
                            </m:e>
                          </m:eqArr>
                        </m:e>
                      </m:d>
                    </m:oMath>
                  </m:oMathPara>
                </a14:m>
                <a:endParaRPr lang="en-CN" sz="2400" dirty="0"/>
              </a:p>
              <a:p>
                <a:pPr marL="0" indent="0">
                  <a:spcBef>
                    <a:spcPts val="600"/>
                  </a:spcBef>
                  <a:spcAft>
                    <a:spcPts val="600"/>
                  </a:spcAft>
                  <a:buNone/>
                </a:pPr>
                <a14:m>
                  <m:oMath xmlns:m="http://schemas.openxmlformats.org/officeDocument/2006/math">
                    <m:r>
                      <a:rPr lang="en-US" altLang="zh-CN" sz="2400" b="0" i="1" smtClean="0">
                        <a:latin typeface="Cambria Math" panose="02040503050406030204" pitchFamily="18" charset="0"/>
                      </a:rPr>
                      <m:t>𝜆</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e>
                    </m:d>
                  </m:oMath>
                </a14:m>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likelihood</a:t>
                </a:r>
                <a:r>
                  <a:rPr lang="zh-CN" altLang="en-US" sz="2400" dirty="0"/>
                  <a:t> </a:t>
                </a:r>
                <a:r>
                  <a:rPr lang="en-US" altLang="zh-CN" sz="2400" dirty="0"/>
                  <a:t>ratio</a:t>
                </a:r>
                <a:r>
                  <a:rPr lang="zh-CN" altLang="en-US" sz="2400" dirty="0"/>
                  <a:t> </a:t>
                </a:r>
                <a:r>
                  <a:rPr lang="en-US" altLang="zh-CN" sz="2400" dirty="0"/>
                  <a:t>of</a:t>
                </a:r>
                <a:r>
                  <a:rPr lang="zh-CN" altLang="en-US" sz="2400" dirty="0"/>
                  <a:t> </a:t>
                </a:r>
                <a:r>
                  <a:rPr lang="en-US" altLang="zh-CN" sz="2400" dirty="0"/>
                  <a:t>word</a:t>
                </a:r>
                <a:r>
                  <a:rPr lang="zh-CN" altLang="en-US"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oMath>
                </a14:m>
                <a:r>
                  <a:rPr lang="en-US" altLang="zh-CN" sz="2400" dirty="0"/>
                  <a:t>.</a:t>
                </a:r>
                <a:endParaRPr lang="en-CN" sz="2400" dirty="0"/>
              </a:p>
            </p:txBody>
          </p:sp>
        </mc:Choice>
        <mc:Fallback xmlns="">
          <p:sp>
            <p:nvSpPr>
              <p:cNvPr id="3" name="Content Placeholder 2">
                <a:extLst>
                  <a:ext uri="{FF2B5EF4-FFF2-40B4-BE49-F238E27FC236}">
                    <a16:creationId xmlns:a16="http://schemas.microsoft.com/office/drawing/2014/main" id="{035C38A3-4942-DA45-B21E-363E980E62ED}"/>
                  </a:ext>
                </a:extLst>
              </p:cNvPr>
              <p:cNvSpPr>
                <a:spLocks noGrp="1" noRot="1" noChangeAspect="1" noMove="1" noResize="1" noEditPoints="1" noAdjustHandles="1" noChangeArrowheads="1" noChangeShapeType="1" noTextEdit="1"/>
              </p:cNvSpPr>
              <p:nvPr>
                <p:ph idx="1"/>
              </p:nvPr>
            </p:nvSpPr>
            <p:spPr>
              <a:xfrm>
                <a:off x="517525" y="1108433"/>
                <a:ext cx="9202945" cy="5508233"/>
              </a:xfrm>
              <a:blipFill>
                <a:blip r:embed="rId3"/>
                <a:stretch>
                  <a:fillRect l="-964" t="-1843" b="-33871"/>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EAD29D7D-7C53-4B4E-89BD-C0E6120A887E}"/>
              </a:ext>
            </a:extLst>
          </p:cNvPr>
          <p:cNvSpPr>
            <a:spLocks noGrp="1"/>
          </p:cNvSpPr>
          <p:nvPr>
            <p:ph type="sldNum" sz="quarter" idx="12"/>
          </p:nvPr>
        </p:nvSpPr>
        <p:spPr/>
        <p:txBody>
          <a:bodyPr/>
          <a:lstStyle/>
          <a:p>
            <a:fld id="{DC8BB421-126E-41CB-B73A-69D52E98CAE3}" type="slidenum">
              <a:rPr lang="zh-CN" altLang="en-US" smtClean="0"/>
              <a:t>35</a:t>
            </a:fld>
            <a:endParaRPr lang="zh-CN" altLang="en-US" dirty="0"/>
          </a:p>
        </p:txBody>
      </p:sp>
      <p:sp>
        <p:nvSpPr>
          <p:cNvPr id="6" name="TextBox 5">
            <a:extLst>
              <a:ext uri="{FF2B5EF4-FFF2-40B4-BE49-F238E27FC236}">
                <a16:creationId xmlns:a16="http://schemas.microsoft.com/office/drawing/2014/main" id="{2197DAFE-3E82-8F49-9A04-551172FE6D6B}"/>
              </a:ext>
            </a:extLst>
          </p:cNvPr>
          <p:cNvSpPr txBox="1"/>
          <p:nvPr/>
        </p:nvSpPr>
        <p:spPr>
          <a:xfrm>
            <a:off x="2300424" y="4766768"/>
            <a:ext cx="6992661" cy="369332"/>
          </a:xfrm>
          <a:prstGeom prst="rect">
            <a:avLst/>
          </a:prstGeom>
          <a:noFill/>
        </p:spPr>
        <p:txBody>
          <a:bodyPr wrap="square">
            <a:spAutoFit/>
          </a:bodyPr>
          <a:lstStyle/>
          <a:p>
            <a:r>
              <a:rPr lang="en-US" dirty="0">
                <a:solidFill>
                  <a:srgbClr val="FF0000"/>
                </a:solidFill>
              </a:rPr>
              <a:t>the assumption that semantically related terms tend to co-occur</a:t>
            </a:r>
            <a:endParaRPr lang="en-CN" dirty="0">
              <a:solidFill>
                <a:srgbClr val="FF0000"/>
              </a:solidFill>
            </a:endParaRPr>
          </a:p>
        </p:txBody>
      </p:sp>
    </p:spTree>
    <p:extLst>
      <p:ext uri="{BB962C8B-B14F-4D97-AF65-F5344CB8AC3E}">
        <p14:creationId xmlns:p14="http://schemas.microsoft.com/office/powerpoint/2010/main" val="3724811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24FE2-8C55-A648-B4DF-9A5BE36DC2AA}"/>
              </a:ext>
            </a:extLst>
          </p:cNvPr>
          <p:cNvSpPr>
            <a:spLocks noGrp="1"/>
          </p:cNvSpPr>
          <p:nvPr>
            <p:ph type="title"/>
          </p:nvPr>
        </p:nvSpPr>
        <p:spPr/>
        <p:txBody>
          <a:bodyPr/>
          <a:lstStyle/>
          <a:p>
            <a:r>
              <a:rPr lang="en-US" dirty="0"/>
              <a:t>Unsupervised content selection</a:t>
            </a:r>
            <a:r>
              <a:rPr lang="zh-CN" altLang="en-US" dirty="0"/>
              <a:t> </a:t>
            </a:r>
            <a:r>
              <a:rPr lang="en-US" altLang="zh-CN" dirty="0"/>
              <a:t>(queries)</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B4BDF8-1552-BF4E-AC08-C8E8968B5AA0}"/>
                  </a:ext>
                </a:extLst>
              </p:cNvPr>
              <p:cNvSpPr>
                <a:spLocks noGrp="1"/>
              </p:cNvSpPr>
              <p:nvPr>
                <p:ph idx="1"/>
              </p:nvPr>
            </p:nvSpPr>
            <p:spPr/>
            <p:txBody>
              <a:bodyPr/>
              <a:lstStyle/>
              <a:p>
                <a:r>
                  <a:rPr lang="en-US" dirty="0"/>
                  <a:t>choose words that are informative either </a:t>
                </a:r>
              </a:p>
              <a:p>
                <a:pPr lvl="1"/>
                <a:r>
                  <a:rPr lang="en-US" dirty="0"/>
                  <a:t>by log-likelihood ratio (LLR)</a:t>
                </a:r>
              </a:p>
              <a:p>
                <a:pPr lvl="1"/>
                <a:r>
                  <a:rPr lang="en-US" dirty="0"/>
                  <a:t>or by appearing in the query</a:t>
                </a:r>
              </a:p>
              <a:p>
                <a:pPr marL="457200" lvl="1" indent="0">
                  <a:buNone/>
                </a:pPr>
                <a:endParaRPr lang="en-US" dirty="0"/>
              </a:p>
              <a:p>
                <a:pPr marL="457200" lvl="1" indent="0">
                  <a:buNone/>
                </a:pPr>
                <a:endParaRPr lang="en-US" dirty="0"/>
              </a:p>
              <a:p>
                <a:r>
                  <a:rPr lang="en-US" dirty="0"/>
                  <a:t>Weigh a sentence (or window) by weight of its words:</a:t>
                </a:r>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weight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up/>
                        <m:e>
                          <m:r>
                            <m:rPr>
                              <m:sty m:val="p"/>
                            </m:rPr>
                            <a:rPr lang="en-US" altLang="zh-CN" b="0" i="0" smtClean="0">
                              <a:latin typeface="Cambria Math" panose="02040503050406030204" pitchFamily="18" charset="0"/>
                            </a:rPr>
                            <m:t>weight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e>
                          </m:d>
                        </m:e>
                      </m:nary>
                    </m:oMath>
                  </m:oMathPara>
                </a14:m>
                <a:endParaRPr lang="en-CN" dirty="0"/>
              </a:p>
            </p:txBody>
          </p:sp>
        </mc:Choice>
        <mc:Fallback xmlns="">
          <p:sp>
            <p:nvSpPr>
              <p:cNvPr id="3" name="Content Placeholder 2">
                <a:extLst>
                  <a:ext uri="{FF2B5EF4-FFF2-40B4-BE49-F238E27FC236}">
                    <a16:creationId xmlns:a16="http://schemas.microsoft.com/office/drawing/2014/main" id="{02B4BDF8-1552-BF4E-AC08-C8E8968B5AA0}"/>
                  </a:ext>
                </a:extLst>
              </p:cNvPr>
              <p:cNvSpPr>
                <a:spLocks noGrp="1" noRot="1" noChangeAspect="1" noMove="1" noResize="1" noEditPoints="1" noAdjustHandles="1" noChangeArrowheads="1" noChangeShapeType="1" noTextEdit="1"/>
              </p:cNvSpPr>
              <p:nvPr>
                <p:ph idx="1"/>
              </p:nvPr>
            </p:nvSpPr>
            <p:spPr>
              <a:blipFill>
                <a:blip r:embed="rId2"/>
                <a:stretch>
                  <a:fillRect l="-916" t="-1152" b="-3225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6458576E-AD0D-7E47-980C-D9FBD7002D10}"/>
              </a:ext>
            </a:extLst>
          </p:cNvPr>
          <p:cNvSpPr>
            <a:spLocks noGrp="1"/>
          </p:cNvSpPr>
          <p:nvPr>
            <p:ph type="sldNum" sz="quarter" idx="12"/>
          </p:nvPr>
        </p:nvSpPr>
        <p:spPr/>
        <p:txBody>
          <a:bodyPr/>
          <a:lstStyle/>
          <a:p>
            <a:fld id="{DC8BB421-126E-41CB-B73A-69D52E98CAE3}" type="slidenum">
              <a:rPr lang="zh-CN" altLang="en-US" smtClean="0"/>
              <a:t>36</a:t>
            </a:fld>
            <a:endParaRPr lang="zh-CN" altLang="en-US" dirty="0"/>
          </a:p>
        </p:txBody>
      </p:sp>
      <p:pic>
        <p:nvPicPr>
          <p:cNvPr id="6" name="Picture 5">
            <a:extLst>
              <a:ext uri="{FF2B5EF4-FFF2-40B4-BE49-F238E27FC236}">
                <a16:creationId xmlns:a16="http://schemas.microsoft.com/office/drawing/2014/main" id="{E03CEF81-ED65-3744-8CC8-131A0C3DA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016" y="3030095"/>
            <a:ext cx="7035709" cy="1480650"/>
          </a:xfrm>
          <a:prstGeom prst="rect">
            <a:avLst/>
          </a:prstGeom>
        </p:spPr>
      </p:pic>
    </p:spTree>
    <p:extLst>
      <p:ext uri="{BB962C8B-B14F-4D97-AF65-F5344CB8AC3E}">
        <p14:creationId xmlns:p14="http://schemas.microsoft.com/office/powerpoint/2010/main" val="2813658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C3F3-2B6E-604F-B191-56EAE9590B66}"/>
              </a:ext>
            </a:extLst>
          </p:cNvPr>
          <p:cNvSpPr>
            <a:spLocks noGrp="1"/>
          </p:cNvSpPr>
          <p:nvPr>
            <p:ph type="title"/>
          </p:nvPr>
        </p:nvSpPr>
        <p:spPr/>
        <p:txBody>
          <a:bodyPr/>
          <a:lstStyle/>
          <a:p>
            <a:r>
              <a:rPr lang="en-US" dirty="0"/>
              <a:t>Graph-based Ranking Algorithms</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2CE48-8083-1A43-BFB3-57A4A7B4CB74}"/>
                  </a:ext>
                </a:extLst>
              </p:cNvPr>
              <p:cNvSpPr>
                <a:spLocks noGrp="1"/>
              </p:cNvSpPr>
              <p:nvPr>
                <p:ph idx="1"/>
              </p:nvPr>
            </p:nvSpPr>
            <p:spPr>
              <a:xfrm>
                <a:off x="517526" y="1108434"/>
                <a:ext cx="8793900" cy="1390067"/>
              </a:xfrm>
            </p:spPr>
            <p:txBody>
              <a:bodyPr lIns="90000">
                <a:noAutofit/>
              </a:bodyPr>
              <a:lstStyle/>
              <a:p>
                <a:pPr>
                  <a:spcAft>
                    <a:spcPts val="600"/>
                  </a:spcAft>
                </a:pPr>
                <a:r>
                  <a:rPr lang="en-US" altLang="zh-CN" sz="2400" dirty="0"/>
                  <a:t>U</a:t>
                </a:r>
                <a:r>
                  <a:rPr lang="en-US" sz="2400" dirty="0"/>
                  <a:t>nsupervised sentence extraction</a:t>
                </a:r>
                <a:r>
                  <a:rPr lang="zh-CN" altLang="en-US" sz="2400" dirty="0"/>
                  <a:t> </a:t>
                </a:r>
                <a:r>
                  <a:rPr lang="en-US" altLang="zh-CN" sz="2400" dirty="0"/>
                  <a:t>(</a:t>
                </a:r>
                <a:r>
                  <a:rPr lang="en-US" sz="2400" dirty="0">
                    <a:solidFill>
                      <a:schemeClr val="tx1">
                        <a:lumMod val="50000"/>
                        <a:lumOff val="50000"/>
                      </a:schemeClr>
                    </a:solidFill>
                    <a:hlinkClick r:id="rId2"/>
                  </a:rPr>
                  <a:t>Rada Mihalcea, ACL 2004</a:t>
                </a:r>
                <a:r>
                  <a:rPr lang="en-US" altLang="zh-CN" sz="2400" dirty="0"/>
                  <a:t>)</a:t>
                </a:r>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Similarity</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𝑗</m:t>
                              </m:r>
                            </m:sub>
                          </m:sSub>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d>
                            <m:dPr>
                              <m:begChr m:val="|"/>
                              <m:endChr m:val="|"/>
                              <m:ctrlPr>
                                <a:rPr lang="en-US" altLang="zh-CN" sz="2400" b="0" i="1" smtClean="0">
                                  <a:latin typeface="Cambria Math" panose="02040503050406030204" pitchFamily="18" charset="0"/>
                                </a:rPr>
                              </m:ctrlPr>
                            </m:dPr>
                            <m:e>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Sub>
                                  <m:r>
                                    <a:rPr lang="zh-CN" altLang="en-US" sz="2400" b="0" i="1"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𝑗</m:t>
                                      </m:r>
                                    </m:sub>
                                  </m:sSub>
                                </m:e>
                              </m:d>
                            </m:e>
                          </m:d>
                        </m:num>
                        <m:den>
                          <m:func>
                            <m:funcPr>
                              <m:ctrlPr>
                                <a:rPr lang="zh-CN" altLang="en-US"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func>
                                <m:funcPr>
                                  <m:ctrlPr>
                                    <a:rPr lang="zh-CN" altLang="en-US"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e>
                                  </m:d>
                                </m:e>
                              </m:func>
                            </m:e>
                          </m:func>
                        </m:den>
                      </m:f>
                    </m:oMath>
                  </m:oMathPara>
                </a14:m>
                <a:endParaRPr lang="en-US" sz="2400" dirty="0"/>
              </a:p>
            </p:txBody>
          </p:sp>
        </mc:Choice>
        <mc:Fallback xmlns="">
          <p:sp>
            <p:nvSpPr>
              <p:cNvPr id="3" name="Content Placeholder 2">
                <a:extLst>
                  <a:ext uri="{FF2B5EF4-FFF2-40B4-BE49-F238E27FC236}">
                    <a16:creationId xmlns:a16="http://schemas.microsoft.com/office/drawing/2014/main" id="{B7F2CE48-8083-1A43-BFB3-57A4A7B4CB74}"/>
                  </a:ext>
                </a:extLst>
              </p:cNvPr>
              <p:cNvSpPr>
                <a:spLocks noGrp="1" noRot="1" noChangeAspect="1" noMove="1" noResize="1" noEditPoints="1" noAdjustHandles="1" noChangeArrowheads="1" noChangeShapeType="1" noTextEdit="1"/>
              </p:cNvSpPr>
              <p:nvPr>
                <p:ph idx="1"/>
              </p:nvPr>
            </p:nvSpPr>
            <p:spPr>
              <a:xfrm>
                <a:off x="517526" y="1108434"/>
                <a:ext cx="8793900" cy="1390067"/>
              </a:xfrm>
              <a:blipFill>
                <a:blip r:embed="rId3"/>
                <a:stretch>
                  <a:fillRect l="-866" t="-3636" b="-7273"/>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AA11A1B6-55FA-2A42-8E8B-3FF3672A4B1E}"/>
              </a:ext>
            </a:extLst>
          </p:cNvPr>
          <p:cNvSpPr>
            <a:spLocks noGrp="1"/>
          </p:cNvSpPr>
          <p:nvPr>
            <p:ph type="sldNum" sz="quarter" idx="12"/>
          </p:nvPr>
        </p:nvSpPr>
        <p:spPr/>
        <p:txBody>
          <a:bodyPr/>
          <a:lstStyle/>
          <a:p>
            <a:fld id="{DC8BB421-126E-41CB-B73A-69D52E98CAE3}" type="slidenum">
              <a:rPr lang="zh-CN" altLang="en-US" smtClean="0"/>
              <a:t>37</a:t>
            </a:fld>
            <a:endParaRPr lang="zh-CN" altLang="en-US" dirty="0"/>
          </a:p>
        </p:txBody>
      </p:sp>
      <p:pic>
        <p:nvPicPr>
          <p:cNvPr id="5" name="Content Placeholder 5">
            <a:extLst>
              <a:ext uri="{FF2B5EF4-FFF2-40B4-BE49-F238E27FC236}">
                <a16:creationId xmlns:a16="http://schemas.microsoft.com/office/drawing/2014/main" id="{9CE537A0-51CF-AF4A-AC1A-B45A6FB01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13" y="3097968"/>
            <a:ext cx="2938929" cy="3185232"/>
          </a:xfrm>
          <a:prstGeom prst="rect">
            <a:avLst/>
          </a:prstGeom>
        </p:spPr>
      </p:pic>
      <p:pic>
        <p:nvPicPr>
          <p:cNvPr id="8" name="Picture 7">
            <a:extLst>
              <a:ext uri="{FF2B5EF4-FFF2-40B4-BE49-F238E27FC236}">
                <a16:creationId xmlns:a16="http://schemas.microsoft.com/office/drawing/2014/main" id="{B6F94035-D8F6-1342-AEC4-230D92EFC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716" y="3477011"/>
            <a:ext cx="3216661" cy="2726676"/>
          </a:xfrm>
          <a:prstGeom prst="rect">
            <a:avLst/>
          </a:prstGeom>
        </p:spPr>
      </p:pic>
      <p:sp>
        <p:nvSpPr>
          <p:cNvPr id="9" name="Right Arrow 8">
            <a:extLst>
              <a:ext uri="{FF2B5EF4-FFF2-40B4-BE49-F238E27FC236}">
                <a16:creationId xmlns:a16="http://schemas.microsoft.com/office/drawing/2014/main" id="{B2DDAC24-5EF1-FB46-A5EF-10659C041F1A}"/>
              </a:ext>
            </a:extLst>
          </p:cNvPr>
          <p:cNvSpPr/>
          <p:nvPr/>
        </p:nvSpPr>
        <p:spPr>
          <a:xfrm>
            <a:off x="3596797" y="4507606"/>
            <a:ext cx="270924"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1" name="Picture 10">
            <a:extLst>
              <a:ext uri="{FF2B5EF4-FFF2-40B4-BE49-F238E27FC236}">
                <a16:creationId xmlns:a16="http://schemas.microsoft.com/office/drawing/2014/main" id="{2E73A769-F2C6-F24C-8101-F7DD6A2446DB}"/>
              </a:ext>
            </a:extLst>
          </p:cNvPr>
          <p:cNvPicPr>
            <a:picLocks noChangeAspect="1"/>
          </p:cNvPicPr>
          <p:nvPr/>
        </p:nvPicPr>
        <p:blipFill rotWithShape="1">
          <a:blip r:embed="rId6">
            <a:extLst>
              <a:ext uri="{28A0092B-C50C-407E-A947-70E740481C1C}">
                <a14:useLocalDpi xmlns:a14="http://schemas.microsoft.com/office/drawing/2010/main" val="0"/>
              </a:ext>
            </a:extLst>
          </a:blip>
          <a:srcRect t="1205"/>
          <a:stretch/>
        </p:blipFill>
        <p:spPr>
          <a:xfrm>
            <a:off x="7496718" y="2692400"/>
            <a:ext cx="4398928" cy="4053342"/>
          </a:xfrm>
          <a:prstGeom prst="rect">
            <a:avLst/>
          </a:prstGeom>
        </p:spPr>
      </p:pic>
      <p:sp>
        <p:nvSpPr>
          <p:cNvPr id="12" name="Right Arrow 11">
            <a:extLst>
              <a:ext uri="{FF2B5EF4-FFF2-40B4-BE49-F238E27FC236}">
                <a16:creationId xmlns:a16="http://schemas.microsoft.com/office/drawing/2014/main" id="{28F405C7-8383-3C4F-B789-7CBA8393DA3F}"/>
              </a:ext>
            </a:extLst>
          </p:cNvPr>
          <p:cNvSpPr/>
          <p:nvPr/>
        </p:nvSpPr>
        <p:spPr>
          <a:xfrm>
            <a:off x="7235315" y="4492579"/>
            <a:ext cx="270924"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098481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27E3-FAF9-7C46-B37B-5D13A6431CDB}"/>
              </a:ext>
            </a:extLst>
          </p:cNvPr>
          <p:cNvSpPr>
            <a:spLocks noGrp="1"/>
          </p:cNvSpPr>
          <p:nvPr>
            <p:ph type="title"/>
          </p:nvPr>
        </p:nvSpPr>
        <p:spPr/>
        <p:txBody>
          <a:bodyPr/>
          <a:lstStyle/>
          <a:p>
            <a:r>
              <a:rPr lang="en-US" dirty="0"/>
              <a:t>Submodular functions</a:t>
            </a:r>
            <a:r>
              <a:rPr lang="zh-CN" altLang="en-US" dirty="0"/>
              <a:t> </a:t>
            </a:r>
            <a:r>
              <a:rPr lang="en-US" dirty="0"/>
              <a:t>for summarization</a:t>
            </a:r>
            <a:endParaRPr lang="en-CN" dirty="0"/>
          </a:p>
        </p:txBody>
      </p:sp>
      <p:sp>
        <p:nvSpPr>
          <p:cNvPr id="4" name="Slide Number Placeholder 3">
            <a:extLst>
              <a:ext uri="{FF2B5EF4-FFF2-40B4-BE49-F238E27FC236}">
                <a16:creationId xmlns:a16="http://schemas.microsoft.com/office/drawing/2014/main" id="{01F25767-871E-624A-9850-39E34C5CF3F0}"/>
              </a:ext>
            </a:extLst>
          </p:cNvPr>
          <p:cNvSpPr>
            <a:spLocks noGrp="1"/>
          </p:cNvSpPr>
          <p:nvPr>
            <p:ph type="sldNum" sz="quarter" idx="12"/>
          </p:nvPr>
        </p:nvSpPr>
        <p:spPr/>
        <p:txBody>
          <a:bodyPr/>
          <a:lstStyle/>
          <a:p>
            <a:fld id="{DC8BB421-126E-41CB-B73A-69D52E98CAE3}" type="slidenum">
              <a:rPr lang="zh-CN" altLang="en-US" smtClean="0"/>
              <a:t>38</a:t>
            </a:fld>
            <a:endParaRPr lang="zh-CN" altLang="en-US" dirty="0"/>
          </a:p>
        </p:txBody>
      </p:sp>
      <p:pic>
        <p:nvPicPr>
          <p:cNvPr id="10" name="Content Placeholder 9">
            <a:extLst>
              <a:ext uri="{FF2B5EF4-FFF2-40B4-BE49-F238E27FC236}">
                <a16:creationId xmlns:a16="http://schemas.microsoft.com/office/drawing/2014/main" id="{AF6AC537-E5CF-EF4B-8F25-E8869B5ACF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723" y="4481456"/>
            <a:ext cx="6078256" cy="1866853"/>
          </a:xfrm>
        </p:spPr>
      </p:pic>
      <p:pic>
        <p:nvPicPr>
          <p:cNvPr id="12" name="Picture 11">
            <a:extLst>
              <a:ext uri="{FF2B5EF4-FFF2-40B4-BE49-F238E27FC236}">
                <a16:creationId xmlns:a16="http://schemas.microsoft.com/office/drawing/2014/main" id="{C0A5C2C1-ED82-D041-969C-1FC4AD93E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723" y="2499287"/>
            <a:ext cx="6258822" cy="1728115"/>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85DF412-16A8-B941-9F80-6DF4CA1C2774}"/>
                  </a:ext>
                </a:extLst>
              </p:cNvPr>
              <p:cNvSpPr txBox="1"/>
              <p:nvPr/>
            </p:nvSpPr>
            <p:spPr>
              <a:xfrm>
                <a:off x="7795466" y="2303718"/>
                <a:ext cx="4230882" cy="1754326"/>
              </a:xfrm>
              <a:prstGeom prst="rect">
                <a:avLst/>
              </a:prstGeom>
              <a:noFill/>
            </p:spPr>
            <p:txBody>
              <a:bodyPr wrap="square">
                <a:spAutoFit/>
              </a:bodyPr>
              <a:lstStyle/>
              <a:p>
                <a:r>
                  <a:rPr lang="en-US" dirty="0"/>
                  <a:t>Submodular functions are those that satisfy the property of diminishing returns: for any</a:t>
                </a:r>
                <a:r>
                  <a:rPr lang="zh-CN" altLang="en-US" dirty="0"/>
                  <a:t> </a:t>
                </a:r>
                <a14:m>
                  <m:oMath xmlns:m="http://schemas.openxmlformats.org/officeDocument/2006/math">
                    <m:r>
                      <a:rPr lang="en-US" altLang="zh-CN" b="0" i="1" smtClean="0">
                        <a:latin typeface="Cambria Math" panose="02040503050406030204" pitchFamily="18" charset="0"/>
                      </a:rPr>
                      <m:t>𝐴</m:t>
                    </m:r>
                  </m:oMath>
                </a14:m>
                <a:r>
                  <a:rPr lang="en-US" dirty="0"/>
                  <a:t> </a:t>
                </a:r>
                <a:r>
                  <a:rPr lang="en-US" altLang="zh-CN" dirty="0"/>
                  <a:t>and</a:t>
                </a:r>
                <a:r>
                  <a:rPr lang="zh-CN" altLang="en-US" dirty="0"/>
                  <a:t> </a:t>
                </a:r>
                <a14:m>
                  <m:oMath xmlns:m="http://schemas.openxmlformats.org/officeDocument/2006/math">
                    <m:r>
                      <a:rPr lang="en-US" altLang="zh-CN" b="0" i="1" smtClean="0">
                        <a:latin typeface="Cambria Math" panose="02040503050406030204" pitchFamily="18" charset="0"/>
                      </a:rPr>
                      <m:t>𝐵</m:t>
                    </m:r>
                  </m:oMath>
                </a14:m>
                <a:r>
                  <a:rPr lang="en-US" altLang="zh-CN" dirty="0"/>
                  <a:t>,</a:t>
                </a:r>
                <a:r>
                  <a:rPr lang="zh-CN" altLang="en-US" dirty="0"/>
                  <a:t> </a:t>
                </a:r>
                <a14:m>
                  <m:oMath xmlns:m="http://schemas.openxmlformats.org/officeDocument/2006/math">
                    <m:r>
                      <a:rPr lang="en-US" altLang="zh-CN" i="1">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oMath>
                </a14:m>
                <a:r>
                  <a:rPr lang="en-US" altLang="zh-CN" dirty="0"/>
                  <a:t>,</a:t>
                </a:r>
                <a:r>
                  <a:rPr lang="zh-CN" altLang="en-US" dirty="0"/>
                  <a:t> </a:t>
                </a:r>
                <a:r>
                  <a:rPr lang="en-US" dirty="0"/>
                  <a:t>submodular function F must satisfy</a:t>
                </a:r>
              </a:p>
              <a:p>
                <a:endParaRPr lang="en-US"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oMath>
                  </m:oMathPara>
                </a14:m>
                <a:endParaRPr lang="en-CN" dirty="0"/>
              </a:p>
            </p:txBody>
          </p:sp>
        </mc:Choice>
        <mc:Fallback xmlns="">
          <p:sp>
            <p:nvSpPr>
              <p:cNvPr id="14" name="TextBox 13">
                <a:extLst>
                  <a:ext uri="{FF2B5EF4-FFF2-40B4-BE49-F238E27FC236}">
                    <a16:creationId xmlns:a16="http://schemas.microsoft.com/office/drawing/2014/main" id="{285DF412-16A8-B941-9F80-6DF4CA1C2774}"/>
                  </a:ext>
                </a:extLst>
              </p:cNvPr>
              <p:cNvSpPr txBox="1">
                <a:spLocks noRot="1" noChangeAspect="1" noMove="1" noResize="1" noEditPoints="1" noAdjustHandles="1" noChangeArrowheads="1" noChangeShapeType="1" noTextEdit="1"/>
              </p:cNvSpPr>
              <p:nvPr/>
            </p:nvSpPr>
            <p:spPr>
              <a:xfrm>
                <a:off x="7795466" y="2303718"/>
                <a:ext cx="4230882" cy="1754326"/>
              </a:xfrm>
              <a:prstGeom prst="rect">
                <a:avLst/>
              </a:prstGeom>
              <a:blipFill>
                <a:blip r:embed="rId4"/>
                <a:stretch>
                  <a:fillRect l="-1194" t="-1439" b="-2878"/>
                </a:stretch>
              </a:blipFill>
            </p:spPr>
            <p:txBody>
              <a:bodyPr/>
              <a:lstStyle/>
              <a:p>
                <a:r>
                  <a:rPr lang="en-CN">
                    <a:noFill/>
                  </a:rPr>
                  <a:t> </a:t>
                </a:r>
              </a:p>
            </p:txBody>
          </p:sp>
        </mc:Fallback>
      </mc:AlternateContent>
      <p:sp>
        <p:nvSpPr>
          <p:cNvPr id="16" name="TextBox 15">
            <a:extLst>
              <a:ext uri="{FF2B5EF4-FFF2-40B4-BE49-F238E27FC236}">
                <a16:creationId xmlns:a16="http://schemas.microsoft.com/office/drawing/2014/main" id="{CD233772-334B-204E-BD58-23817A39E6BE}"/>
              </a:ext>
            </a:extLst>
          </p:cNvPr>
          <p:cNvSpPr txBox="1"/>
          <p:nvPr/>
        </p:nvSpPr>
        <p:spPr>
          <a:xfrm>
            <a:off x="2269961" y="6348309"/>
            <a:ext cx="3709780" cy="338554"/>
          </a:xfrm>
          <a:prstGeom prst="rect">
            <a:avLst/>
          </a:prstGeom>
          <a:noFill/>
        </p:spPr>
        <p:txBody>
          <a:bodyPr wrap="square">
            <a:spAutoFit/>
          </a:bodyPr>
          <a:lstStyle/>
          <a:p>
            <a:r>
              <a:rPr lang="en-CN" sz="1600" dirty="0">
                <a:hlinkClick r:id="rId5"/>
              </a:rPr>
              <a:t>https://aclanthology.org/P11-1052.pdf</a:t>
            </a:r>
            <a:r>
              <a:rPr lang="zh-CN" altLang="en-US" sz="1600" dirty="0"/>
              <a:t> </a:t>
            </a:r>
            <a:endParaRPr lang="en-CN" sz="1600" dirty="0"/>
          </a:p>
        </p:txBody>
      </p:sp>
      <p:pic>
        <p:nvPicPr>
          <p:cNvPr id="3074" name="Picture 2" descr="Submodular Function Example [7] | Download Scientific Diagram">
            <a:extLst>
              <a:ext uri="{FF2B5EF4-FFF2-40B4-BE49-F238E27FC236}">
                <a16:creationId xmlns:a16="http://schemas.microsoft.com/office/drawing/2014/main" id="{5A275908-F139-8648-AA54-4A7B3636CF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7284"/>
          <a:stretch/>
        </p:blipFill>
        <p:spPr bwMode="auto">
          <a:xfrm>
            <a:off x="7795466" y="4627562"/>
            <a:ext cx="3669827" cy="17543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606999E-8649-7048-90D1-ED4774B0453C}"/>
              </a:ext>
            </a:extLst>
          </p:cNvPr>
          <p:cNvSpPr txBox="1"/>
          <p:nvPr/>
        </p:nvSpPr>
        <p:spPr>
          <a:xfrm>
            <a:off x="625546" y="1044905"/>
            <a:ext cx="10931386" cy="1200329"/>
          </a:xfrm>
          <a:prstGeom prst="rect">
            <a:avLst/>
          </a:prstGeom>
          <a:noFill/>
        </p:spPr>
        <p:txBody>
          <a:bodyPr wrap="square">
            <a:spAutoFit/>
          </a:bodyPr>
          <a:lstStyle/>
          <a:p>
            <a:r>
              <a:rPr lang="en-US" altLang="zh-CN" sz="2400" dirty="0"/>
              <a:t>Functions</a:t>
            </a:r>
            <a:r>
              <a:rPr lang="zh-CN" altLang="en-US" sz="2400" dirty="0"/>
              <a:t> </a:t>
            </a:r>
            <a:r>
              <a:rPr lang="en-US" altLang="zh-CN" sz="2400" dirty="0"/>
              <a:t>can</a:t>
            </a:r>
            <a:r>
              <a:rPr lang="zh-CN" altLang="en-US" sz="2400" dirty="0"/>
              <a:t> </a:t>
            </a:r>
            <a:r>
              <a:rPr lang="en-US" altLang="zh-CN" sz="2400" dirty="0"/>
              <a:t>be</a:t>
            </a:r>
            <a:r>
              <a:rPr lang="zh-CN" altLang="en-US" sz="2400" dirty="0"/>
              <a:t> </a:t>
            </a:r>
            <a:r>
              <a:rPr lang="en-US" altLang="zh-CN" sz="2400" dirty="0"/>
              <a:t>designed</a:t>
            </a:r>
            <a:r>
              <a:rPr lang="zh-CN" altLang="en-US" sz="2400" dirty="0"/>
              <a:t> </a:t>
            </a:r>
            <a:r>
              <a:rPr lang="en-US" altLang="zh-CN" sz="2400" dirty="0"/>
              <a:t>as</a:t>
            </a:r>
            <a:r>
              <a:rPr lang="zh-CN" altLang="en-US" sz="2400" dirty="0"/>
              <a:t> </a:t>
            </a:r>
            <a:r>
              <a:rPr lang="en-US" sz="2400" dirty="0"/>
              <a:t>monotone nondecreasing and submodular, which means that an efficient scalable greedy optimization scheme has a constant factor guarantee of optimality</a:t>
            </a:r>
            <a:r>
              <a:rPr lang="en-US" altLang="zh-CN" sz="2400" dirty="0"/>
              <a:t>.</a:t>
            </a:r>
            <a:endParaRPr lang="en-CN" sz="2400" dirty="0"/>
          </a:p>
        </p:txBody>
      </p:sp>
    </p:spTree>
    <p:extLst>
      <p:ext uri="{BB962C8B-B14F-4D97-AF65-F5344CB8AC3E}">
        <p14:creationId xmlns:p14="http://schemas.microsoft.com/office/powerpoint/2010/main" val="2479459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33A8-0B97-ED4B-83B5-A5D789B807F2}"/>
              </a:ext>
            </a:extLst>
          </p:cNvPr>
          <p:cNvSpPr>
            <a:spLocks noGrp="1"/>
          </p:cNvSpPr>
          <p:nvPr>
            <p:ph type="title"/>
          </p:nvPr>
        </p:nvSpPr>
        <p:spPr/>
        <p:txBody>
          <a:bodyPr/>
          <a:lstStyle/>
          <a:p>
            <a:r>
              <a:rPr lang="en-US" dirty="0"/>
              <a:t>Supervised content selection</a:t>
            </a:r>
            <a:endParaRPr lang="en-CN" dirty="0"/>
          </a:p>
        </p:txBody>
      </p:sp>
      <p:sp>
        <p:nvSpPr>
          <p:cNvPr id="3" name="Content Placeholder 2">
            <a:extLst>
              <a:ext uri="{FF2B5EF4-FFF2-40B4-BE49-F238E27FC236}">
                <a16:creationId xmlns:a16="http://schemas.microsoft.com/office/drawing/2014/main" id="{2E5FBBC8-2136-1B47-8613-2147CF0AF957}"/>
              </a:ext>
            </a:extLst>
          </p:cNvPr>
          <p:cNvSpPr>
            <a:spLocks noGrp="1"/>
          </p:cNvSpPr>
          <p:nvPr>
            <p:ph idx="1"/>
          </p:nvPr>
        </p:nvSpPr>
        <p:spPr>
          <a:xfrm>
            <a:off x="517525" y="1108433"/>
            <a:ext cx="5247171" cy="5508233"/>
          </a:xfrm>
        </p:spPr>
        <p:txBody>
          <a:bodyPr>
            <a:noAutofit/>
          </a:bodyPr>
          <a:lstStyle/>
          <a:p>
            <a:pPr>
              <a:spcBef>
                <a:spcPts val="600"/>
              </a:spcBef>
              <a:spcAft>
                <a:spcPts val="0"/>
              </a:spcAft>
            </a:pPr>
            <a:r>
              <a:rPr lang="en-US" b="1" dirty="0">
                <a:solidFill>
                  <a:schemeClr val="accent1"/>
                </a:solidFill>
              </a:rPr>
              <a:t>Given</a:t>
            </a:r>
            <a:endParaRPr lang="en-US" b="1" dirty="0"/>
          </a:p>
          <a:p>
            <a:pPr lvl="1">
              <a:spcBef>
                <a:spcPts val="600"/>
              </a:spcBef>
              <a:spcAft>
                <a:spcPts val="0"/>
              </a:spcAft>
            </a:pPr>
            <a:r>
              <a:rPr lang="en-US" dirty="0"/>
              <a:t>a labeled training set of good summaries for each document</a:t>
            </a:r>
          </a:p>
          <a:p>
            <a:pPr>
              <a:spcBef>
                <a:spcPts val="600"/>
              </a:spcBef>
              <a:spcAft>
                <a:spcPts val="0"/>
              </a:spcAft>
            </a:pPr>
            <a:r>
              <a:rPr lang="en-US" b="1" dirty="0">
                <a:solidFill>
                  <a:schemeClr val="accent1"/>
                </a:solidFill>
              </a:rPr>
              <a:t>Align</a:t>
            </a:r>
            <a:endParaRPr lang="en-US" b="1" dirty="0"/>
          </a:p>
          <a:p>
            <a:pPr lvl="1">
              <a:spcBef>
                <a:spcPts val="600"/>
              </a:spcBef>
              <a:spcAft>
                <a:spcPts val="0"/>
              </a:spcAft>
            </a:pPr>
            <a:r>
              <a:rPr lang="en-US" dirty="0"/>
              <a:t>the sentences in the document with sentences in the summary</a:t>
            </a:r>
          </a:p>
          <a:p>
            <a:pPr>
              <a:spcBef>
                <a:spcPts val="600"/>
              </a:spcBef>
              <a:spcAft>
                <a:spcPts val="0"/>
              </a:spcAft>
            </a:pPr>
            <a:r>
              <a:rPr lang="en-US" b="1" dirty="0">
                <a:solidFill>
                  <a:schemeClr val="accent1"/>
                </a:solidFill>
              </a:rPr>
              <a:t>Extract features</a:t>
            </a:r>
            <a:endParaRPr lang="en-US" b="1" dirty="0"/>
          </a:p>
          <a:p>
            <a:pPr lvl="1">
              <a:spcBef>
                <a:spcPts val="600"/>
              </a:spcBef>
              <a:spcAft>
                <a:spcPts val="0"/>
              </a:spcAft>
            </a:pPr>
            <a:r>
              <a:rPr lang="en-US" dirty="0"/>
              <a:t>position (first sentence?)</a:t>
            </a:r>
          </a:p>
          <a:p>
            <a:pPr lvl="1">
              <a:spcBef>
                <a:spcPts val="600"/>
              </a:spcBef>
              <a:spcAft>
                <a:spcPts val="0"/>
              </a:spcAft>
            </a:pPr>
            <a:r>
              <a:rPr lang="en-US" dirty="0"/>
              <a:t>length of sentence</a:t>
            </a:r>
          </a:p>
          <a:p>
            <a:pPr lvl="1">
              <a:spcBef>
                <a:spcPts val="600"/>
              </a:spcBef>
              <a:spcAft>
                <a:spcPts val="0"/>
              </a:spcAft>
            </a:pPr>
            <a:r>
              <a:rPr lang="en-US" dirty="0"/>
              <a:t>word informativeness, cue phrases</a:t>
            </a:r>
          </a:p>
          <a:p>
            <a:pPr lvl="1">
              <a:spcBef>
                <a:spcPts val="600"/>
              </a:spcBef>
              <a:spcAft>
                <a:spcPts val="0"/>
              </a:spcAft>
            </a:pPr>
            <a:r>
              <a:rPr lang="en-US" dirty="0"/>
              <a:t>cohesion</a:t>
            </a:r>
            <a:endParaRPr lang="en-CN" dirty="0"/>
          </a:p>
        </p:txBody>
      </p:sp>
      <p:sp>
        <p:nvSpPr>
          <p:cNvPr id="4" name="Slide Number Placeholder 3">
            <a:extLst>
              <a:ext uri="{FF2B5EF4-FFF2-40B4-BE49-F238E27FC236}">
                <a16:creationId xmlns:a16="http://schemas.microsoft.com/office/drawing/2014/main" id="{C9467819-28E7-0D4B-B28E-333395561872}"/>
              </a:ext>
            </a:extLst>
          </p:cNvPr>
          <p:cNvSpPr>
            <a:spLocks noGrp="1"/>
          </p:cNvSpPr>
          <p:nvPr>
            <p:ph type="sldNum" sz="quarter" idx="12"/>
          </p:nvPr>
        </p:nvSpPr>
        <p:spPr/>
        <p:txBody>
          <a:bodyPr/>
          <a:lstStyle/>
          <a:p>
            <a:fld id="{DC8BB421-126E-41CB-B73A-69D52E98CAE3}" type="slidenum">
              <a:rPr lang="zh-CN" altLang="en-US" smtClean="0"/>
              <a:t>39</a:t>
            </a:fld>
            <a:endParaRPr lang="zh-CN" altLang="en-US" dirty="0"/>
          </a:p>
        </p:txBody>
      </p:sp>
      <p:sp>
        <p:nvSpPr>
          <p:cNvPr id="6" name="TextBox 5">
            <a:extLst>
              <a:ext uri="{FF2B5EF4-FFF2-40B4-BE49-F238E27FC236}">
                <a16:creationId xmlns:a16="http://schemas.microsoft.com/office/drawing/2014/main" id="{936D6D59-AE64-C149-B00F-38DA97FFADCA}"/>
              </a:ext>
            </a:extLst>
          </p:cNvPr>
          <p:cNvSpPr txBox="1"/>
          <p:nvPr/>
        </p:nvSpPr>
        <p:spPr>
          <a:xfrm>
            <a:off x="6427306" y="1108433"/>
            <a:ext cx="5310811" cy="4878259"/>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2800" b="1" dirty="0">
                <a:solidFill>
                  <a:schemeClr val="accent1"/>
                </a:solidFill>
              </a:rPr>
              <a:t>Train</a:t>
            </a:r>
            <a:endParaRPr lang="en-US" sz="2800" b="1" dirty="0"/>
          </a:p>
          <a:p>
            <a:pPr marL="742950" lvl="1" indent="-285750">
              <a:spcBef>
                <a:spcPts val="600"/>
              </a:spcBef>
              <a:buFont typeface="Arial" panose="020B0604020202020204" pitchFamily="34" charset="0"/>
              <a:buChar char="•"/>
            </a:pPr>
            <a:r>
              <a:rPr lang="en-US" sz="2400" dirty="0"/>
              <a:t>a binary classifier (put sentence in summary? yes or no)</a:t>
            </a:r>
          </a:p>
          <a:p>
            <a:pPr marL="285750" indent="-285750">
              <a:spcBef>
                <a:spcPts val="600"/>
              </a:spcBef>
              <a:buFont typeface="Arial" panose="020B0604020202020204" pitchFamily="34" charset="0"/>
              <a:buChar char="•"/>
            </a:pPr>
            <a:r>
              <a:rPr lang="en-US" sz="2800" b="1" dirty="0">
                <a:solidFill>
                  <a:schemeClr val="accent1"/>
                </a:solidFill>
              </a:rPr>
              <a:t>Problems</a:t>
            </a:r>
            <a:endParaRPr lang="en-US" sz="2800" b="1" dirty="0"/>
          </a:p>
          <a:p>
            <a:pPr marL="742950" lvl="1" indent="-285750">
              <a:spcBef>
                <a:spcPts val="600"/>
              </a:spcBef>
              <a:buFont typeface="Arial" panose="020B0604020202020204" pitchFamily="34" charset="0"/>
              <a:buChar char="•"/>
            </a:pPr>
            <a:r>
              <a:rPr lang="en-US" sz="2400" dirty="0"/>
              <a:t>hard to get labeled training</a:t>
            </a:r>
          </a:p>
          <a:p>
            <a:pPr marL="742950" lvl="1" indent="-285750">
              <a:spcBef>
                <a:spcPts val="600"/>
              </a:spcBef>
              <a:buFont typeface="Arial" panose="020B0604020202020204" pitchFamily="34" charset="0"/>
              <a:buChar char="•"/>
            </a:pPr>
            <a:r>
              <a:rPr lang="en-US" sz="2400" dirty="0"/>
              <a:t>alignment difficult</a:t>
            </a:r>
          </a:p>
          <a:p>
            <a:pPr marL="742950" lvl="1" indent="-285750">
              <a:spcBef>
                <a:spcPts val="600"/>
              </a:spcBef>
              <a:buFont typeface="Arial" panose="020B0604020202020204" pitchFamily="34" charset="0"/>
              <a:buChar char="•"/>
            </a:pPr>
            <a:r>
              <a:rPr lang="en-US" sz="2400" dirty="0"/>
              <a:t>performance not better than unsupervised algorithms</a:t>
            </a:r>
          </a:p>
          <a:p>
            <a:pPr marL="285750" indent="-285750">
              <a:spcBef>
                <a:spcPts val="600"/>
              </a:spcBef>
              <a:buFont typeface="Arial" panose="020B0604020202020204" pitchFamily="34" charset="0"/>
              <a:buChar char="•"/>
            </a:pPr>
            <a:r>
              <a:rPr lang="en-US" sz="2800" b="1" dirty="0">
                <a:solidFill>
                  <a:schemeClr val="accent1"/>
                </a:solidFill>
              </a:rPr>
              <a:t>In practice</a:t>
            </a:r>
            <a:endParaRPr lang="en-US" sz="2800" b="1" dirty="0"/>
          </a:p>
          <a:p>
            <a:pPr marL="742950" lvl="1" indent="-285750">
              <a:spcBef>
                <a:spcPts val="600"/>
              </a:spcBef>
              <a:buFont typeface="Arial" panose="020B0604020202020204" pitchFamily="34" charset="0"/>
              <a:buChar char="•"/>
            </a:pPr>
            <a:r>
              <a:rPr lang="en-US" sz="2400" dirty="0"/>
              <a:t>Unsupervised content selection is</a:t>
            </a:r>
            <a:r>
              <a:rPr lang="zh-CN" altLang="en-US" sz="2400" dirty="0"/>
              <a:t> </a:t>
            </a:r>
            <a:r>
              <a:rPr lang="en-US" sz="2400" dirty="0"/>
              <a:t>more common</a:t>
            </a:r>
            <a:endParaRPr lang="en-CN" sz="2400" dirty="0"/>
          </a:p>
        </p:txBody>
      </p:sp>
    </p:spTree>
    <p:extLst>
      <p:ext uri="{BB962C8B-B14F-4D97-AF65-F5344CB8AC3E}">
        <p14:creationId xmlns:p14="http://schemas.microsoft.com/office/powerpoint/2010/main" val="1676490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2526A-18AF-9A44-BB60-739FA499D741}"/>
              </a:ext>
            </a:extLst>
          </p:cNvPr>
          <p:cNvSpPr>
            <a:spLocks noGrp="1"/>
          </p:cNvSpPr>
          <p:nvPr>
            <p:ph type="title"/>
          </p:nvPr>
        </p:nvSpPr>
        <p:spPr/>
        <p:txBody>
          <a:bodyPr/>
          <a:lstStyle/>
          <a:p>
            <a:r>
              <a:rPr lang="en-US" dirty="0"/>
              <a:t>What is </a:t>
            </a:r>
            <a:r>
              <a:rPr lang="en-US" altLang="zh-CN" dirty="0"/>
              <a:t>c</a:t>
            </a:r>
            <a:r>
              <a:rPr lang="en-US" dirty="0"/>
              <a:t>lustering?</a:t>
            </a:r>
            <a:endParaRPr lang="en-CN" dirty="0"/>
          </a:p>
        </p:txBody>
      </p:sp>
      <p:sp>
        <p:nvSpPr>
          <p:cNvPr id="3" name="Content Placeholder 2">
            <a:extLst>
              <a:ext uri="{FF2B5EF4-FFF2-40B4-BE49-F238E27FC236}">
                <a16:creationId xmlns:a16="http://schemas.microsoft.com/office/drawing/2014/main" id="{5C483461-B799-C947-BC6E-064B0F4A62B4}"/>
              </a:ext>
            </a:extLst>
          </p:cNvPr>
          <p:cNvSpPr>
            <a:spLocks noGrp="1"/>
          </p:cNvSpPr>
          <p:nvPr>
            <p:ph idx="1"/>
          </p:nvPr>
        </p:nvSpPr>
        <p:spPr>
          <a:xfrm>
            <a:off x="520774" y="1968807"/>
            <a:ext cx="4828052" cy="3571722"/>
          </a:xfrm>
        </p:spPr>
        <p:txBody>
          <a:bodyPr>
            <a:normAutofit/>
          </a:bodyPr>
          <a:lstStyle/>
          <a:p>
            <a:r>
              <a:rPr lang="en-US" dirty="0"/>
              <a:t>Organizing data into clusters such that there is</a:t>
            </a:r>
          </a:p>
          <a:p>
            <a:pPr lvl="1"/>
            <a:r>
              <a:rPr lang="en-US" dirty="0"/>
              <a:t>high </a:t>
            </a:r>
            <a:r>
              <a:rPr lang="en-US" b="1" dirty="0">
                <a:solidFill>
                  <a:schemeClr val="accent1"/>
                </a:solidFill>
              </a:rPr>
              <a:t>intra-cluster</a:t>
            </a:r>
            <a:r>
              <a:rPr lang="en-US" dirty="0"/>
              <a:t> similarity</a:t>
            </a:r>
          </a:p>
          <a:p>
            <a:pPr lvl="1"/>
            <a:r>
              <a:rPr lang="en-US" dirty="0"/>
              <a:t>low </a:t>
            </a:r>
            <a:r>
              <a:rPr lang="en-US" b="1" dirty="0">
                <a:solidFill>
                  <a:schemeClr val="accent1"/>
                </a:solidFill>
              </a:rPr>
              <a:t>inter-cluster</a:t>
            </a:r>
            <a:r>
              <a:rPr lang="en-US" dirty="0"/>
              <a:t> similarity</a:t>
            </a:r>
          </a:p>
          <a:p>
            <a:r>
              <a:rPr lang="en-US" altLang="zh-CN" dirty="0"/>
              <a:t>Find</a:t>
            </a:r>
            <a:r>
              <a:rPr lang="zh-CN" altLang="en-US" dirty="0"/>
              <a:t> </a:t>
            </a:r>
            <a:r>
              <a:rPr lang="en-US" dirty="0"/>
              <a:t>natural groupings among objects</a:t>
            </a:r>
          </a:p>
        </p:txBody>
      </p:sp>
      <p:sp>
        <p:nvSpPr>
          <p:cNvPr id="4" name="Slide Number Placeholder 3">
            <a:extLst>
              <a:ext uri="{FF2B5EF4-FFF2-40B4-BE49-F238E27FC236}">
                <a16:creationId xmlns:a16="http://schemas.microsoft.com/office/drawing/2014/main" id="{40860C27-4A9D-F949-BD20-1DC2FDAD0FBD}"/>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pic>
        <p:nvPicPr>
          <p:cNvPr id="6" name="Picture 5">
            <a:extLst>
              <a:ext uri="{FF2B5EF4-FFF2-40B4-BE49-F238E27FC236}">
                <a16:creationId xmlns:a16="http://schemas.microsoft.com/office/drawing/2014/main" id="{CE615E65-EB9F-6B43-AF52-93E1AC1D2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38632"/>
            <a:ext cx="4757213" cy="3832073"/>
          </a:xfrm>
          <a:prstGeom prst="rect">
            <a:avLst/>
          </a:prstGeom>
        </p:spPr>
      </p:pic>
      <p:sp>
        <p:nvSpPr>
          <p:cNvPr id="7" name="Oval 34">
            <a:extLst>
              <a:ext uri="{FF2B5EF4-FFF2-40B4-BE49-F238E27FC236}">
                <a16:creationId xmlns:a16="http://schemas.microsoft.com/office/drawing/2014/main" id="{70E1D636-BF35-8D41-8BE2-9D1BEA6C8F5D}"/>
              </a:ext>
            </a:extLst>
          </p:cNvPr>
          <p:cNvSpPr>
            <a:spLocks noChangeArrowheads="1"/>
          </p:cNvSpPr>
          <p:nvPr/>
        </p:nvSpPr>
        <p:spPr bwMode="auto">
          <a:xfrm rot="5400000">
            <a:off x="4739579" y="3073522"/>
            <a:ext cx="3832074" cy="1702676"/>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8" name="Oval 34">
            <a:extLst>
              <a:ext uri="{FF2B5EF4-FFF2-40B4-BE49-F238E27FC236}">
                <a16:creationId xmlns:a16="http://schemas.microsoft.com/office/drawing/2014/main" id="{917D2394-72CD-1645-BCC1-F21C938A9F76}"/>
              </a:ext>
            </a:extLst>
          </p:cNvPr>
          <p:cNvSpPr>
            <a:spLocks noChangeArrowheads="1"/>
          </p:cNvSpPr>
          <p:nvPr/>
        </p:nvSpPr>
        <p:spPr bwMode="auto">
          <a:xfrm rot="2995742">
            <a:off x="7480825" y="3601432"/>
            <a:ext cx="3832074" cy="2039893"/>
          </a:xfrm>
          <a:prstGeom prst="ellipse">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solidFill>
                <a:schemeClr val="accent1"/>
              </a:solidFill>
              <a:latin typeface="Times New Roman" pitchFamily="18" charset="0"/>
            </a:endParaRPr>
          </a:p>
        </p:txBody>
      </p:sp>
      <p:sp>
        <p:nvSpPr>
          <p:cNvPr id="9" name="Oval 34">
            <a:extLst>
              <a:ext uri="{FF2B5EF4-FFF2-40B4-BE49-F238E27FC236}">
                <a16:creationId xmlns:a16="http://schemas.microsoft.com/office/drawing/2014/main" id="{04AF09AF-53F2-C345-806B-81AD88731B4D}"/>
              </a:ext>
            </a:extLst>
          </p:cNvPr>
          <p:cNvSpPr>
            <a:spLocks noChangeArrowheads="1"/>
          </p:cNvSpPr>
          <p:nvPr/>
        </p:nvSpPr>
        <p:spPr bwMode="auto">
          <a:xfrm rot="2995742">
            <a:off x="8382363" y="1902238"/>
            <a:ext cx="3318839" cy="1281617"/>
          </a:xfrm>
          <a:prstGeom prst="ellipse">
            <a:avLst/>
          </a:prstGeom>
          <a:noFill/>
          <a:ln w="28575">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Tree>
    <p:extLst>
      <p:ext uri="{BB962C8B-B14F-4D97-AF65-F5344CB8AC3E}">
        <p14:creationId xmlns:p14="http://schemas.microsoft.com/office/powerpoint/2010/main" val="605401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6AF0-7BD3-A241-B77D-62FBB7BFBCF0}"/>
              </a:ext>
            </a:extLst>
          </p:cNvPr>
          <p:cNvSpPr>
            <a:spLocks noGrp="1"/>
          </p:cNvSpPr>
          <p:nvPr>
            <p:ph type="title"/>
          </p:nvPr>
        </p:nvSpPr>
        <p:spPr/>
        <p:txBody>
          <a:bodyPr/>
          <a:lstStyle/>
          <a:p>
            <a:r>
              <a:rPr lang="en-US" sz="2400" dirty="0"/>
              <a:t>A neural attention model for abstractive sentence summarization</a:t>
            </a:r>
            <a:endParaRPr lang="en-CN" dirty="0"/>
          </a:p>
        </p:txBody>
      </p:sp>
      <p:sp>
        <p:nvSpPr>
          <p:cNvPr id="3" name="Content Placeholder 2">
            <a:extLst>
              <a:ext uri="{FF2B5EF4-FFF2-40B4-BE49-F238E27FC236}">
                <a16:creationId xmlns:a16="http://schemas.microsoft.com/office/drawing/2014/main" id="{6843500F-BE15-EA4A-8073-CFF604F11C6A}"/>
              </a:ext>
            </a:extLst>
          </p:cNvPr>
          <p:cNvSpPr>
            <a:spLocks noGrp="1"/>
          </p:cNvSpPr>
          <p:nvPr>
            <p:ph idx="1"/>
          </p:nvPr>
        </p:nvSpPr>
        <p:spPr>
          <a:xfrm>
            <a:off x="517525" y="1108433"/>
            <a:ext cx="11064875" cy="1018541"/>
          </a:xfrm>
        </p:spPr>
        <p:txBody>
          <a:bodyPr/>
          <a:lstStyle/>
          <a:p>
            <a:r>
              <a:rPr lang="en-US" dirty="0"/>
              <a:t>Inspired by attention-based seq2seq models (</a:t>
            </a:r>
            <a:r>
              <a:rPr lang="en-US" dirty="0" err="1"/>
              <a:t>Bahdanau</a:t>
            </a:r>
            <a:r>
              <a:rPr lang="en-US" dirty="0"/>
              <a:t>, 2014)</a:t>
            </a:r>
            <a:r>
              <a:rPr lang="en-US" altLang="zh-CN" dirty="0"/>
              <a:t>,</a:t>
            </a:r>
            <a:r>
              <a:rPr lang="zh-CN" altLang="en-US" dirty="0"/>
              <a:t> </a:t>
            </a:r>
            <a:r>
              <a:rPr lang="en-US" dirty="0">
                <a:hlinkClick r:id="rId2"/>
              </a:rPr>
              <a:t>Rush et al., EMNLP 2015</a:t>
            </a:r>
            <a:endParaRPr lang="en-US" dirty="0"/>
          </a:p>
        </p:txBody>
      </p:sp>
      <p:sp>
        <p:nvSpPr>
          <p:cNvPr id="4" name="Slide Number Placeholder 3">
            <a:extLst>
              <a:ext uri="{FF2B5EF4-FFF2-40B4-BE49-F238E27FC236}">
                <a16:creationId xmlns:a16="http://schemas.microsoft.com/office/drawing/2014/main" id="{8581BE57-84B6-154B-971B-E303010368F9}"/>
              </a:ext>
            </a:extLst>
          </p:cNvPr>
          <p:cNvSpPr>
            <a:spLocks noGrp="1"/>
          </p:cNvSpPr>
          <p:nvPr>
            <p:ph type="sldNum" sz="quarter" idx="12"/>
          </p:nvPr>
        </p:nvSpPr>
        <p:spPr/>
        <p:txBody>
          <a:bodyPr/>
          <a:lstStyle/>
          <a:p>
            <a:fld id="{DC8BB421-126E-41CB-B73A-69D52E98CAE3}" type="slidenum">
              <a:rPr lang="zh-CN" altLang="en-US" smtClean="0"/>
              <a:t>40</a:t>
            </a:fld>
            <a:endParaRPr lang="zh-CN" altLang="en-US" dirty="0"/>
          </a:p>
        </p:txBody>
      </p:sp>
      <p:pic>
        <p:nvPicPr>
          <p:cNvPr id="6" name="Picture 5">
            <a:extLst>
              <a:ext uri="{FF2B5EF4-FFF2-40B4-BE49-F238E27FC236}">
                <a16:creationId xmlns:a16="http://schemas.microsoft.com/office/drawing/2014/main" id="{1BD7428A-5A43-0749-A2F4-2F872EBDE7A9}"/>
              </a:ext>
            </a:extLst>
          </p:cNvPr>
          <p:cNvPicPr>
            <a:picLocks noChangeAspect="1"/>
          </p:cNvPicPr>
          <p:nvPr/>
        </p:nvPicPr>
        <p:blipFill rotWithShape="1">
          <a:blip r:embed="rId3">
            <a:extLst>
              <a:ext uri="{28A0092B-C50C-407E-A947-70E740481C1C}">
                <a14:useLocalDpi xmlns:a14="http://schemas.microsoft.com/office/drawing/2010/main" val="0"/>
              </a:ext>
            </a:extLst>
          </a:blip>
          <a:srcRect l="12645" r="47371"/>
          <a:stretch/>
        </p:blipFill>
        <p:spPr>
          <a:xfrm>
            <a:off x="1451112" y="2383685"/>
            <a:ext cx="1977888" cy="3175000"/>
          </a:xfrm>
          <a:prstGeom prst="rect">
            <a:avLst/>
          </a:prstGeom>
        </p:spPr>
      </p:pic>
      <p:pic>
        <p:nvPicPr>
          <p:cNvPr id="7" name="Picture 6">
            <a:extLst>
              <a:ext uri="{FF2B5EF4-FFF2-40B4-BE49-F238E27FC236}">
                <a16:creationId xmlns:a16="http://schemas.microsoft.com/office/drawing/2014/main" id="{545C5D36-6C48-A547-96FB-D165660FE8FD}"/>
              </a:ext>
            </a:extLst>
          </p:cNvPr>
          <p:cNvPicPr>
            <a:picLocks noChangeAspect="1"/>
          </p:cNvPicPr>
          <p:nvPr/>
        </p:nvPicPr>
        <p:blipFill rotWithShape="1">
          <a:blip r:embed="rId3">
            <a:extLst>
              <a:ext uri="{28A0092B-C50C-407E-A947-70E740481C1C}">
                <a14:useLocalDpi xmlns:a14="http://schemas.microsoft.com/office/drawing/2010/main" val="0"/>
              </a:ext>
            </a:extLst>
          </a:blip>
          <a:srcRect l="60016"/>
          <a:stretch/>
        </p:blipFill>
        <p:spPr>
          <a:xfrm>
            <a:off x="4244972" y="2383685"/>
            <a:ext cx="1977889" cy="3175000"/>
          </a:xfrm>
          <a:prstGeom prst="rect">
            <a:avLst/>
          </a:prstGeom>
        </p:spPr>
      </p:pic>
      <p:sp>
        <p:nvSpPr>
          <p:cNvPr id="9" name="TextBox 8">
            <a:extLst>
              <a:ext uri="{FF2B5EF4-FFF2-40B4-BE49-F238E27FC236}">
                <a16:creationId xmlns:a16="http://schemas.microsoft.com/office/drawing/2014/main" id="{46B70886-9F11-254F-A2D4-EAE06EAAE118}"/>
              </a:ext>
            </a:extLst>
          </p:cNvPr>
          <p:cNvSpPr txBox="1"/>
          <p:nvPr/>
        </p:nvSpPr>
        <p:spPr>
          <a:xfrm>
            <a:off x="1021245" y="5638451"/>
            <a:ext cx="3481181" cy="923330"/>
          </a:xfrm>
          <a:prstGeom prst="rect">
            <a:avLst/>
          </a:prstGeom>
          <a:noFill/>
        </p:spPr>
        <p:txBody>
          <a:bodyPr wrap="square">
            <a:spAutoFit/>
          </a:bodyPr>
          <a:lstStyle/>
          <a:p>
            <a:r>
              <a:rPr lang="en-US" dirty="0"/>
              <a:t>A network diagram for the NNLM decoder with additional encoder element</a:t>
            </a:r>
            <a:endParaRPr lang="en-CN" dirty="0"/>
          </a:p>
        </p:txBody>
      </p:sp>
      <p:sp>
        <p:nvSpPr>
          <p:cNvPr id="11" name="TextBox 10">
            <a:extLst>
              <a:ext uri="{FF2B5EF4-FFF2-40B4-BE49-F238E27FC236}">
                <a16:creationId xmlns:a16="http://schemas.microsoft.com/office/drawing/2014/main" id="{960DD830-FE97-B44E-837A-DAE5E03242AC}"/>
              </a:ext>
            </a:extLst>
          </p:cNvPr>
          <p:cNvSpPr txBox="1"/>
          <p:nvPr/>
        </p:nvSpPr>
        <p:spPr>
          <a:xfrm>
            <a:off x="4228202" y="5638451"/>
            <a:ext cx="2351432" cy="923330"/>
          </a:xfrm>
          <a:prstGeom prst="rect">
            <a:avLst/>
          </a:prstGeom>
          <a:noFill/>
        </p:spPr>
        <p:txBody>
          <a:bodyPr wrap="square">
            <a:spAutoFit/>
          </a:bodyPr>
          <a:lstStyle/>
          <a:p>
            <a:r>
              <a:rPr lang="en-US" dirty="0"/>
              <a:t>A network diagram for the attention-based encoder enc3.</a:t>
            </a:r>
            <a:endParaRPr lang="en-CN" dirty="0"/>
          </a:p>
        </p:txBody>
      </p:sp>
      <p:pic>
        <p:nvPicPr>
          <p:cNvPr id="13" name="Picture 12">
            <a:extLst>
              <a:ext uri="{FF2B5EF4-FFF2-40B4-BE49-F238E27FC236}">
                <a16:creationId xmlns:a16="http://schemas.microsoft.com/office/drawing/2014/main" id="{1F4C931C-C549-434E-B780-76C9458E0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220" y="2346714"/>
            <a:ext cx="4495594" cy="4146161"/>
          </a:xfrm>
          <a:prstGeom prst="rect">
            <a:avLst/>
          </a:prstGeom>
        </p:spPr>
      </p:pic>
    </p:spTree>
    <p:extLst>
      <p:ext uri="{BB962C8B-B14F-4D97-AF65-F5344CB8AC3E}">
        <p14:creationId xmlns:p14="http://schemas.microsoft.com/office/powerpoint/2010/main" val="4111216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6AF0-7BD3-A241-B77D-62FBB7BFBCF0}"/>
              </a:ext>
            </a:extLst>
          </p:cNvPr>
          <p:cNvSpPr>
            <a:spLocks noGrp="1"/>
          </p:cNvSpPr>
          <p:nvPr>
            <p:ph type="title"/>
          </p:nvPr>
        </p:nvSpPr>
        <p:spPr/>
        <p:txBody>
          <a:bodyPr/>
          <a:lstStyle/>
          <a:p>
            <a:r>
              <a:rPr lang="en-US" sz="2400" dirty="0"/>
              <a:t>A neural attention model for abstractive sentence summarization</a:t>
            </a:r>
            <a:endParaRPr lang="en-CN" dirty="0"/>
          </a:p>
        </p:txBody>
      </p:sp>
      <p:sp>
        <p:nvSpPr>
          <p:cNvPr id="3" name="Content Placeholder 2">
            <a:extLst>
              <a:ext uri="{FF2B5EF4-FFF2-40B4-BE49-F238E27FC236}">
                <a16:creationId xmlns:a16="http://schemas.microsoft.com/office/drawing/2014/main" id="{6843500F-BE15-EA4A-8073-CFF604F11C6A}"/>
              </a:ext>
            </a:extLst>
          </p:cNvPr>
          <p:cNvSpPr>
            <a:spLocks noGrp="1"/>
          </p:cNvSpPr>
          <p:nvPr>
            <p:ph idx="1"/>
          </p:nvPr>
        </p:nvSpPr>
        <p:spPr>
          <a:xfrm>
            <a:off x="517525" y="1108433"/>
            <a:ext cx="11064875" cy="1018541"/>
          </a:xfrm>
        </p:spPr>
        <p:txBody>
          <a:bodyPr/>
          <a:lstStyle/>
          <a:p>
            <a:r>
              <a:rPr lang="en-US" dirty="0"/>
              <a:t>Inspired by attention-based seq2seq models (</a:t>
            </a:r>
            <a:r>
              <a:rPr lang="en-US" dirty="0" err="1"/>
              <a:t>Bahdanau</a:t>
            </a:r>
            <a:r>
              <a:rPr lang="en-US" dirty="0"/>
              <a:t>, 2014)</a:t>
            </a:r>
            <a:r>
              <a:rPr lang="en-US" altLang="zh-CN" dirty="0"/>
              <a:t>,</a:t>
            </a:r>
            <a:r>
              <a:rPr lang="zh-CN" altLang="en-US" dirty="0"/>
              <a:t> </a:t>
            </a:r>
            <a:r>
              <a:rPr lang="en-US" dirty="0">
                <a:hlinkClick r:id="rId2"/>
              </a:rPr>
              <a:t>Rush et al., EMNLP 2015</a:t>
            </a:r>
            <a:endParaRPr lang="en-US" dirty="0"/>
          </a:p>
        </p:txBody>
      </p:sp>
      <p:sp>
        <p:nvSpPr>
          <p:cNvPr id="4" name="Slide Number Placeholder 3">
            <a:extLst>
              <a:ext uri="{FF2B5EF4-FFF2-40B4-BE49-F238E27FC236}">
                <a16:creationId xmlns:a16="http://schemas.microsoft.com/office/drawing/2014/main" id="{8581BE57-84B6-154B-971B-E303010368F9}"/>
              </a:ext>
            </a:extLst>
          </p:cNvPr>
          <p:cNvSpPr>
            <a:spLocks noGrp="1"/>
          </p:cNvSpPr>
          <p:nvPr>
            <p:ph type="sldNum" sz="quarter" idx="12"/>
          </p:nvPr>
        </p:nvSpPr>
        <p:spPr/>
        <p:txBody>
          <a:bodyPr/>
          <a:lstStyle/>
          <a:p>
            <a:fld id="{DC8BB421-126E-41CB-B73A-69D52E98CAE3}" type="slidenum">
              <a:rPr lang="zh-CN" altLang="en-US" smtClean="0"/>
              <a:t>41</a:t>
            </a:fld>
            <a:endParaRPr lang="zh-CN" altLang="en-US" dirty="0"/>
          </a:p>
        </p:txBody>
      </p:sp>
      <p:pic>
        <p:nvPicPr>
          <p:cNvPr id="8" name="Picture 7">
            <a:extLst>
              <a:ext uri="{FF2B5EF4-FFF2-40B4-BE49-F238E27FC236}">
                <a16:creationId xmlns:a16="http://schemas.microsoft.com/office/drawing/2014/main" id="{E3155096-B0E8-4D44-8CCB-BB4379EF2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1" y="2769640"/>
            <a:ext cx="10923587" cy="2979927"/>
          </a:xfrm>
          <a:prstGeom prst="rect">
            <a:avLst/>
          </a:prstGeom>
        </p:spPr>
      </p:pic>
    </p:spTree>
    <p:extLst>
      <p:ext uri="{BB962C8B-B14F-4D97-AF65-F5344CB8AC3E}">
        <p14:creationId xmlns:p14="http://schemas.microsoft.com/office/powerpoint/2010/main" val="122603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2430-0CAA-FE49-8216-4DC03E2F9BB9}"/>
              </a:ext>
            </a:extLst>
          </p:cNvPr>
          <p:cNvSpPr>
            <a:spLocks noGrp="1"/>
          </p:cNvSpPr>
          <p:nvPr>
            <p:ph type="title"/>
          </p:nvPr>
        </p:nvSpPr>
        <p:spPr/>
        <p:txBody>
          <a:bodyPr/>
          <a:lstStyle/>
          <a:p>
            <a:r>
              <a:rPr lang="en-US" dirty="0"/>
              <a:t>Hybrid approach</a:t>
            </a:r>
            <a:r>
              <a:rPr lang="zh-CN" altLang="en-US" dirty="0"/>
              <a:t> </a:t>
            </a:r>
            <a:r>
              <a:rPr lang="en-US" altLang="zh-CN" dirty="0"/>
              <a:t>(Bottom-Up)</a:t>
            </a:r>
            <a:endParaRPr lang="en-CN" dirty="0"/>
          </a:p>
        </p:txBody>
      </p:sp>
      <p:sp>
        <p:nvSpPr>
          <p:cNvPr id="3" name="Content Placeholder 2">
            <a:extLst>
              <a:ext uri="{FF2B5EF4-FFF2-40B4-BE49-F238E27FC236}">
                <a16:creationId xmlns:a16="http://schemas.microsoft.com/office/drawing/2014/main" id="{B229B940-66D1-DC42-981E-16AA566E3CB9}"/>
              </a:ext>
            </a:extLst>
          </p:cNvPr>
          <p:cNvSpPr>
            <a:spLocks noGrp="1"/>
          </p:cNvSpPr>
          <p:nvPr>
            <p:ph idx="1"/>
          </p:nvPr>
        </p:nvSpPr>
        <p:spPr>
          <a:xfrm>
            <a:off x="517525" y="1108433"/>
            <a:ext cx="4809849" cy="1038419"/>
          </a:xfrm>
        </p:spPr>
        <p:txBody>
          <a:bodyPr>
            <a:noAutofit/>
          </a:bodyPr>
          <a:lstStyle/>
          <a:p>
            <a:r>
              <a:rPr lang="en-US" altLang="zh-CN" sz="2400" dirty="0"/>
              <a:t>“</a:t>
            </a:r>
            <a:r>
              <a:rPr lang="en-US" sz="2400" dirty="0"/>
              <a:t>Bottom-Up Abstractive Summarization</a:t>
            </a:r>
            <a:r>
              <a:rPr lang="en-US" altLang="zh-CN" sz="2400" dirty="0"/>
              <a:t>”</a:t>
            </a:r>
            <a:r>
              <a:rPr lang="en-US" sz="2400" dirty="0"/>
              <a:t> (</a:t>
            </a:r>
            <a:r>
              <a:rPr lang="en-US" sz="1200" dirty="0" err="1">
                <a:hlinkClick r:id="rId2"/>
              </a:rPr>
              <a:t>Gehrmann</a:t>
            </a:r>
            <a:r>
              <a:rPr lang="en-US" sz="1200" dirty="0">
                <a:hlinkClick r:id="rId2"/>
              </a:rPr>
              <a:t> et al., AAAI 2017</a:t>
            </a:r>
            <a:r>
              <a:rPr lang="en-US" sz="2400" dirty="0"/>
              <a:t>)</a:t>
            </a:r>
            <a:endParaRPr lang="en-CN" sz="2400" dirty="0"/>
          </a:p>
        </p:txBody>
      </p:sp>
      <p:sp>
        <p:nvSpPr>
          <p:cNvPr id="4" name="Slide Number Placeholder 3">
            <a:extLst>
              <a:ext uri="{FF2B5EF4-FFF2-40B4-BE49-F238E27FC236}">
                <a16:creationId xmlns:a16="http://schemas.microsoft.com/office/drawing/2014/main" id="{0565AC7C-890C-7B40-8F79-40738FBC5525}"/>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p:pic>
        <p:nvPicPr>
          <p:cNvPr id="8" name="Picture 7">
            <a:extLst>
              <a:ext uri="{FF2B5EF4-FFF2-40B4-BE49-F238E27FC236}">
                <a16:creationId xmlns:a16="http://schemas.microsoft.com/office/drawing/2014/main" id="{E4B4074C-AA67-7946-8E91-F210331A3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401" y="2101329"/>
            <a:ext cx="3224540" cy="4574108"/>
          </a:xfrm>
          <a:prstGeom prst="rect">
            <a:avLst/>
          </a:prstGeom>
        </p:spPr>
      </p:pic>
      <p:pic>
        <p:nvPicPr>
          <p:cNvPr id="10" name="Picture 9">
            <a:extLst>
              <a:ext uri="{FF2B5EF4-FFF2-40B4-BE49-F238E27FC236}">
                <a16:creationId xmlns:a16="http://schemas.microsoft.com/office/drawing/2014/main" id="{375BAF46-03F2-4C4A-8263-C4B590B90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748" y="2627352"/>
            <a:ext cx="5715303" cy="3989314"/>
          </a:xfrm>
          <a:prstGeom prst="rect">
            <a:avLst/>
          </a:prstGeom>
        </p:spPr>
      </p:pic>
      <p:pic>
        <p:nvPicPr>
          <p:cNvPr id="12" name="Picture 11">
            <a:extLst>
              <a:ext uri="{FF2B5EF4-FFF2-40B4-BE49-F238E27FC236}">
                <a16:creationId xmlns:a16="http://schemas.microsoft.com/office/drawing/2014/main" id="{B241EB19-6573-7D43-88D1-FDC93FAE3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951" y="1249766"/>
            <a:ext cx="3140896" cy="1377586"/>
          </a:xfrm>
          <a:prstGeom prst="rect">
            <a:avLst/>
          </a:prstGeom>
        </p:spPr>
      </p:pic>
    </p:spTree>
    <p:extLst>
      <p:ext uri="{BB962C8B-B14F-4D97-AF65-F5344CB8AC3E}">
        <p14:creationId xmlns:p14="http://schemas.microsoft.com/office/powerpoint/2010/main" val="1729931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8553D-16D3-614C-BDE0-76AC887BE570}"/>
              </a:ext>
            </a:extLst>
          </p:cNvPr>
          <p:cNvSpPr>
            <a:spLocks noGrp="1"/>
          </p:cNvSpPr>
          <p:nvPr>
            <p:ph type="title"/>
          </p:nvPr>
        </p:nvSpPr>
        <p:spPr/>
        <p:txBody>
          <a:bodyPr/>
          <a:lstStyle/>
          <a:p>
            <a:r>
              <a:rPr lang="en-US" dirty="0"/>
              <a:t>Pointer Generator Networks</a:t>
            </a:r>
            <a:endParaRPr lang="en-CN" dirty="0"/>
          </a:p>
        </p:txBody>
      </p:sp>
      <p:pic>
        <p:nvPicPr>
          <p:cNvPr id="6" name="Content Placeholder 5">
            <a:extLst>
              <a:ext uri="{FF2B5EF4-FFF2-40B4-BE49-F238E27FC236}">
                <a16:creationId xmlns:a16="http://schemas.microsoft.com/office/drawing/2014/main" id="{E3795694-55D0-6E40-8A8A-9BB6F6E881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4646" y="5028251"/>
            <a:ext cx="4217504" cy="997485"/>
          </a:xfrm>
        </p:spPr>
      </p:pic>
      <p:sp>
        <p:nvSpPr>
          <p:cNvPr id="4" name="Slide Number Placeholder 3">
            <a:extLst>
              <a:ext uri="{FF2B5EF4-FFF2-40B4-BE49-F238E27FC236}">
                <a16:creationId xmlns:a16="http://schemas.microsoft.com/office/drawing/2014/main" id="{96B0A0CD-6772-CD48-8A4E-1B7C3A1DEC5F}"/>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p:pic>
        <p:nvPicPr>
          <p:cNvPr id="8" name="Picture 7">
            <a:extLst>
              <a:ext uri="{FF2B5EF4-FFF2-40B4-BE49-F238E27FC236}">
                <a16:creationId xmlns:a16="http://schemas.microsoft.com/office/drawing/2014/main" id="{1E0781D4-F721-A746-A1DE-EA9E2888F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71" y="2043287"/>
            <a:ext cx="4217504" cy="4573379"/>
          </a:xfrm>
          <a:prstGeom prst="rect">
            <a:avLst/>
          </a:prstGeom>
        </p:spPr>
      </p:pic>
      <p:sp>
        <p:nvSpPr>
          <p:cNvPr id="10" name="TextBox 9">
            <a:extLst>
              <a:ext uri="{FF2B5EF4-FFF2-40B4-BE49-F238E27FC236}">
                <a16:creationId xmlns:a16="http://schemas.microsoft.com/office/drawing/2014/main" id="{1ECC4619-8CEA-D34A-BDDA-AB1E5EC0AAE8}"/>
              </a:ext>
            </a:extLst>
          </p:cNvPr>
          <p:cNvSpPr txBox="1"/>
          <p:nvPr/>
        </p:nvSpPr>
        <p:spPr>
          <a:xfrm>
            <a:off x="658813" y="1215280"/>
            <a:ext cx="5437187" cy="523220"/>
          </a:xfrm>
          <a:prstGeom prst="rect">
            <a:avLst/>
          </a:prstGeom>
          <a:noFill/>
        </p:spPr>
        <p:txBody>
          <a:bodyPr wrap="square">
            <a:spAutoFit/>
          </a:bodyPr>
          <a:lstStyle/>
          <a:p>
            <a:r>
              <a:rPr lang="en-US" sz="2800" dirty="0"/>
              <a:t>Copy words from the source text </a:t>
            </a:r>
            <a:endParaRPr lang="en-CN" sz="2800" dirty="0"/>
          </a:p>
        </p:txBody>
      </p:sp>
      <p:pic>
        <p:nvPicPr>
          <p:cNvPr id="12" name="Picture 11">
            <a:extLst>
              <a:ext uri="{FF2B5EF4-FFF2-40B4-BE49-F238E27FC236}">
                <a16:creationId xmlns:a16="http://schemas.microsoft.com/office/drawing/2014/main" id="{DCB25A98-BA8D-9644-A8B0-4DBAF3002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797" y="2102058"/>
            <a:ext cx="6263418" cy="2786272"/>
          </a:xfrm>
          <a:prstGeom prst="rect">
            <a:avLst/>
          </a:prstGeom>
        </p:spPr>
      </p:pic>
      <p:sp>
        <p:nvSpPr>
          <p:cNvPr id="14" name="TextBox 13">
            <a:extLst>
              <a:ext uri="{FF2B5EF4-FFF2-40B4-BE49-F238E27FC236}">
                <a16:creationId xmlns:a16="http://schemas.microsoft.com/office/drawing/2014/main" id="{BB2D77D7-1E4C-8D4D-91F3-089E3E9D4F67}"/>
              </a:ext>
            </a:extLst>
          </p:cNvPr>
          <p:cNvSpPr txBox="1"/>
          <p:nvPr/>
        </p:nvSpPr>
        <p:spPr>
          <a:xfrm>
            <a:off x="7504477" y="6231265"/>
            <a:ext cx="2546057" cy="261610"/>
          </a:xfrm>
          <a:prstGeom prst="rect">
            <a:avLst/>
          </a:prstGeom>
          <a:noFill/>
        </p:spPr>
        <p:txBody>
          <a:bodyPr wrap="square">
            <a:spAutoFit/>
          </a:bodyPr>
          <a:lstStyle/>
          <a:p>
            <a:r>
              <a:rPr lang="en-CN" sz="1100" dirty="0">
                <a:hlinkClick r:id="rId5"/>
              </a:rPr>
              <a:t>https://arxiv.org/pdf/1704.04368.pdf</a:t>
            </a:r>
            <a:r>
              <a:rPr lang="zh-CN" altLang="en-US" sz="1100" dirty="0"/>
              <a:t> </a:t>
            </a:r>
            <a:endParaRPr lang="en-CN" sz="1100" dirty="0"/>
          </a:p>
        </p:txBody>
      </p:sp>
      <p:pic>
        <p:nvPicPr>
          <p:cNvPr id="16" name="Picture 15">
            <a:extLst>
              <a:ext uri="{FF2B5EF4-FFF2-40B4-BE49-F238E27FC236}">
                <a16:creationId xmlns:a16="http://schemas.microsoft.com/office/drawing/2014/main" id="{C5DCF154-0D0C-0845-8129-8F91D22B8A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1742" y="1626447"/>
            <a:ext cx="6127473" cy="3433195"/>
          </a:xfrm>
          <a:prstGeom prst="rect">
            <a:avLst/>
          </a:prstGeom>
        </p:spPr>
      </p:pic>
    </p:spTree>
    <p:extLst>
      <p:ext uri="{BB962C8B-B14F-4D97-AF65-F5344CB8AC3E}">
        <p14:creationId xmlns:p14="http://schemas.microsoft.com/office/powerpoint/2010/main" val="252995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8D42-A4A3-1D44-AFFD-A0BD9491E502}"/>
              </a:ext>
            </a:extLst>
          </p:cNvPr>
          <p:cNvSpPr>
            <a:spLocks noGrp="1"/>
          </p:cNvSpPr>
          <p:nvPr>
            <p:ph type="title"/>
          </p:nvPr>
        </p:nvSpPr>
        <p:spPr/>
        <p:txBody>
          <a:bodyPr/>
          <a:lstStyle/>
          <a:p>
            <a:r>
              <a:rPr lang="en-US" dirty="0"/>
              <a:t>Pointer Generator Networks</a:t>
            </a:r>
            <a:endParaRPr lang="en-CN" dirty="0"/>
          </a:p>
        </p:txBody>
      </p:sp>
      <p:pic>
        <p:nvPicPr>
          <p:cNvPr id="6" name="Content Placeholder 5">
            <a:extLst>
              <a:ext uri="{FF2B5EF4-FFF2-40B4-BE49-F238E27FC236}">
                <a16:creationId xmlns:a16="http://schemas.microsoft.com/office/drawing/2014/main" id="{7B18F26E-4959-C44B-A053-5E1D5C9BC5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3887" y="1166812"/>
            <a:ext cx="5294898" cy="5508625"/>
          </a:xfrm>
        </p:spPr>
      </p:pic>
      <p:sp>
        <p:nvSpPr>
          <p:cNvPr id="4" name="Slide Number Placeholder 3">
            <a:extLst>
              <a:ext uri="{FF2B5EF4-FFF2-40B4-BE49-F238E27FC236}">
                <a16:creationId xmlns:a16="http://schemas.microsoft.com/office/drawing/2014/main" id="{2417889D-925D-BD4A-A50B-002F58228848}"/>
              </a:ext>
            </a:extLst>
          </p:cNvPr>
          <p:cNvSpPr>
            <a:spLocks noGrp="1"/>
          </p:cNvSpPr>
          <p:nvPr>
            <p:ph type="sldNum" sz="quarter" idx="12"/>
          </p:nvPr>
        </p:nvSpPr>
        <p:spPr/>
        <p:txBody>
          <a:bodyPr/>
          <a:lstStyle/>
          <a:p>
            <a:fld id="{DC8BB421-126E-41CB-B73A-69D52E98CAE3}" type="slidenum">
              <a:rPr lang="zh-CN" altLang="en-US" smtClean="0"/>
              <a:t>44</a:t>
            </a:fld>
            <a:endParaRPr lang="zh-CN" altLang="en-US" dirty="0"/>
          </a:p>
        </p:txBody>
      </p:sp>
      <p:pic>
        <p:nvPicPr>
          <p:cNvPr id="8" name="Picture 7">
            <a:extLst>
              <a:ext uri="{FF2B5EF4-FFF2-40B4-BE49-F238E27FC236}">
                <a16:creationId xmlns:a16="http://schemas.microsoft.com/office/drawing/2014/main" id="{8E4D7372-BD84-9348-99F2-E3E906F54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13" y="1868693"/>
            <a:ext cx="5400752" cy="4104861"/>
          </a:xfrm>
          <a:prstGeom prst="rect">
            <a:avLst/>
          </a:prstGeom>
        </p:spPr>
      </p:pic>
    </p:spTree>
    <p:extLst>
      <p:ext uri="{BB962C8B-B14F-4D97-AF65-F5344CB8AC3E}">
        <p14:creationId xmlns:p14="http://schemas.microsoft.com/office/powerpoint/2010/main" val="709949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2322-81A4-2641-A7D0-CD6A08909811}"/>
              </a:ext>
            </a:extLst>
          </p:cNvPr>
          <p:cNvSpPr>
            <a:spLocks noGrp="1"/>
          </p:cNvSpPr>
          <p:nvPr>
            <p:ph type="title"/>
          </p:nvPr>
        </p:nvSpPr>
        <p:spPr/>
        <p:txBody>
          <a:bodyPr/>
          <a:lstStyle/>
          <a:p>
            <a:r>
              <a:rPr lang="en-US" dirty="0"/>
              <a:t>Neural Extractive Models</a:t>
            </a:r>
            <a:endParaRPr lang="en-CN" dirty="0"/>
          </a:p>
        </p:txBody>
      </p:sp>
      <p:pic>
        <p:nvPicPr>
          <p:cNvPr id="6" name="Content Placeholder 5">
            <a:extLst>
              <a:ext uri="{FF2B5EF4-FFF2-40B4-BE49-F238E27FC236}">
                <a16:creationId xmlns:a16="http://schemas.microsoft.com/office/drawing/2014/main" id="{839D0C5F-BA77-5E49-8729-8DC5057DF5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16793" y="5651708"/>
            <a:ext cx="3619732" cy="841167"/>
          </a:xfrm>
        </p:spPr>
      </p:pic>
      <p:sp>
        <p:nvSpPr>
          <p:cNvPr id="4" name="Slide Number Placeholder 3">
            <a:extLst>
              <a:ext uri="{FF2B5EF4-FFF2-40B4-BE49-F238E27FC236}">
                <a16:creationId xmlns:a16="http://schemas.microsoft.com/office/drawing/2014/main" id="{5F883E13-B414-3E48-A5DE-8FD8FF496AB3}"/>
              </a:ext>
            </a:extLst>
          </p:cNvPr>
          <p:cNvSpPr>
            <a:spLocks noGrp="1"/>
          </p:cNvSpPr>
          <p:nvPr>
            <p:ph type="sldNum" sz="quarter" idx="12"/>
          </p:nvPr>
        </p:nvSpPr>
        <p:spPr/>
        <p:txBody>
          <a:bodyPr/>
          <a:lstStyle/>
          <a:p>
            <a:fld id="{DC8BB421-126E-41CB-B73A-69D52E98CAE3}" type="slidenum">
              <a:rPr lang="zh-CN" altLang="en-US" smtClean="0"/>
              <a:t>45</a:t>
            </a:fld>
            <a:endParaRPr lang="zh-CN" altLang="en-US" dirty="0"/>
          </a:p>
        </p:txBody>
      </p:sp>
      <p:sp>
        <p:nvSpPr>
          <p:cNvPr id="8" name="TextBox 7">
            <a:extLst>
              <a:ext uri="{FF2B5EF4-FFF2-40B4-BE49-F238E27FC236}">
                <a16:creationId xmlns:a16="http://schemas.microsoft.com/office/drawing/2014/main" id="{7BB5965B-EB6C-BE48-9BF0-38F5EDC9F218}"/>
              </a:ext>
            </a:extLst>
          </p:cNvPr>
          <p:cNvSpPr txBox="1"/>
          <p:nvPr/>
        </p:nvSpPr>
        <p:spPr>
          <a:xfrm>
            <a:off x="8657811" y="6492875"/>
            <a:ext cx="2835137" cy="276999"/>
          </a:xfrm>
          <a:prstGeom prst="rect">
            <a:avLst/>
          </a:prstGeom>
          <a:noFill/>
        </p:spPr>
        <p:txBody>
          <a:bodyPr wrap="square">
            <a:spAutoFit/>
          </a:bodyPr>
          <a:lstStyle/>
          <a:p>
            <a:r>
              <a:rPr lang="en-CN" sz="1200" dirty="0">
                <a:hlinkClick r:id="rId3"/>
              </a:rPr>
              <a:t>https://arxiv.org/pdf/1611.04230.pdf</a:t>
            </a:r>
            <a:r>
              <a:rPr lang="zh-CN" altLang="en-US" sz="1200" dirty="0"/>
              <a:t> </a:t>
            </a:r>
            <a:endParaRPr lang="en-CN" sz="1200" dirty="0"/>
          </a:p>
        </p:txBody>
      </p:sp>
      <p:sp>
        <p:nvSpPr>
          <p:cNvPr id="10" name="TextBox 9">
            <a:extLst>
              <a:ext uri="{FF2B5EF4-FFF2-40B4-BE49-F238E27FC236}">
                <a16:creationId xmlns:a16="http://schemas.microsoft.com/office/drawing/2014/main" id="{607370BC-764E-C340-A1DF-263857FE126C}"/>
              </a:ext>
            </a:extLst>
          </p:cNvPr>
          <p:cNvSpPr txBox="1"/>
          <p:nvPr/>
        </p:nvSpPr>
        <p:spPr>
          <a:xfrm>
            <a:off x="658813" y="1234172"/>
            <a:ext cx="5682352" cy="1200329"/>
          </a:xfrm>
          <a:prstGeom prst="rect">
            <a:avLst/>
          </a:prstGeom>
          <a:noFill/>
        </p:spPr>
        <p:txBody>
          <a:bodyPr wrap="square">
            <a:spAutoFit/>
          </a:bodyPr>
          <a:lstStyle/>
          <a:p>
            <a:r>
              <a:rPr lang="en-US" sz="2400" dirty="0" err="1"/>
              <a:t>SummaRuNNer</a:t>
            </a:r>
            <a:r>
              <a:rPr lang="en-US" sz="2400" dirty="0"/>
              <a:t>: A Recurrent Neural Network Based Sequence Model for Extractive Summarization of Documents.</a:t>
            </a:r>
            <a:endParaRPr lang="en-CN" sz="2400" dirty="0"/>
          </a:p>
        </p:txBody>
      </p:sp>
      <p:pic>
        <p:nvPicPr>
          <p:cNvPr id="14" name="Picture 13">
            <a:extLst>
              <a:ext uri="{FF2B5EF4-FFF2-40B4-BE49-F238E27FC236}">
                <a16:creationId xmlns:a16="http://schemas.microsoft.com/office/drawing/2014/main" id="{4CAF77F2-65F0-5046-9256-92D52F9DF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2" y="2654408"/>
            <a:ext cx="4985272" cy="3756845"/>
          </a:xfrm>
          <a:prstGeom prst="rect">
            <a:avLst/>
          </a:prstGeom>
        </p:spPr>
      </p:pic>
      <p:sp>
        <p:nvSpPr>
          <p:cNvPr id="16" name="TextBox 15">
            <a:extLst>
              <a:ext uri="{FF2B5EF4-FFF2-40B4-BE49-F238E27FC236}">
                <a16:creationId xmlns:a16="http://schemas.microsoft.com/office/drawing/2014/main" id="{9EF7EE42-B53E-8F4F-9DA4-100C4114F6CF}"/>
              </a:ext>
            </a:extLst>
          </p:cNvPr>
          <p:cNvSpPr txBox="1"/>
          <p:nvPr/>
        </p:nvSpPr>
        <p:spPr>
          <a:xfrm>
            <a:off x="6751253" y="1589057"/>
            <a:ext cx="4985272" cy="3785652"/>
          </a:xfrm>
          <a:prstGeom prst="rect">
            <a:avLst/>
          </a:prstGeom>
          <a:noFill/>
        </p:spPr>
        <p:txBody>
          <a:bodyPr wrap="square">
            <a:spAutoFit/>
          </a:bodyPr>
          <a:lstStyle/>
          <a:p>
            <a:pPr marL="285750" indent="-285750">
              <a:buFont typeface="Arial" panose="020B0604020202020204" pitchFamily="34" charset="0"/>
              <a:buChar char="•"/>
            </a:pPr>
            <a:r>
              <a:rPr lang="en-US" altLang="zh-CN" sz="1600" dirty="0"/>
              <a:t>T</a:t>
            </a:r>
            <a:r>
              <a:rPr lang="en-US" sz="1600" dirty="0"/>
              <a:t>he bottom layer </a:t>
            </a:r>
          </a:p>
          <a:p>
            <a:pPr marL="742950" lvl="1" indent="-285750">
              <a:buFont typeface="Arial" panose="020B0604020202020204" pitchFamily="34" charset="0"/>
              <a:buChar char="•"/>
            </a:pPr>
            <a:r>
              <a:rPr lang="en-US" sz="1600" dirty="0"/>
              <a:t>operates at word level within each sentence, while the top layer runs over sentences. Double-pointed arrows indicate a bi-directional RNN. </a:t>
            </a:r>
          </a:p>
          <a:p>
            <a:pPr marL="285750" indent="-285750">
              <a:buFont typeface="Arial" panose="020B0604020202020204" pitchFamily="34" charset="0"/>
              <a:buChar char="•"/>
            </a:pPr>
            <a:r>
              <a:rPr lang="en-US" sz="1600" dirty="0"/>
              <a:t>The top layer </a:t>
            </a:r>
          </a:p>
          <a:p>
            <a:pPr marL="742950" lvl="1" indent="-285750">
              <a:buFont typeface="Arial" panose="020B0604020202020204" pitchFamily="34" charset="0"/>
              <a:buChar char="•"/>
            </a:pPr>
            <a:r>
              <a:rPr lang="en-US" sz="1600" dirty="0"/>
              <a:t>with 1’s and 0’s is the sigmoid activation based classification layer that decides whether or not each sentence belongs to the summary. </a:t>
            </a:r>
          </a:p>
          <a:p>
            <a:pPr marL="285750" indent="-285750">
              <a:buFont typeface="Arial" panose="020B0604020202020204" pitchFamily="34" charset="0"/>
              <a:buChar char="•"/>
            </a:pPr>
            <a:r>
              <a:rPr lang="en-US" sz="1600" dirty="0"/>
              <a:t>The decision at each sentence depends on the content richness of the sentence, its salience with respect to the document, its novelty with respect to the accumulated summary representation and other positional features.</a:t>
            </a:r>
            <a:endParaRPr lang="en-CN" sz="1600" dirty="0"/>
          </a:p>
        </p:txBody>
      </p:sp>
    </p:spTree>
    <p:extLst>
      <p:ext uri="{BB962C8B-B14F-4D97-AF65-F5344CB8AC3E}">
        <p14:creationId xmlns:p14="http://schemas.microsoft.com/office/powerpoint/2010/main" val="2154678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238B-E3FD-DD42-ACC4-40B6C390431D}"/>
              </a:ext>
            </a:extLst>
          </p:cNvPr>
          <p:cNvSpPr>
            <a:spLocks noGrp="1"/>
          </p:cNvSpPr>
          <p:nvPr>
            <p:ph type="title"/>
          </p:nvPr>
        </p:nvSpPr>
        <p:spPr/>
        <p:txBody>
          <a:bodyPr/>
          <a:lstStyle/>
          <a:p>
            <a:r>
              <a:rPr lang="en-US" dirty="0"/>
              <a:t>Other lines</a:t>
            </a:r>
            <a:endParaRPr lang="en-CN" dirty="0"/>
          </a:p>
        </p:txBody>
      </p:sp>
      <p:sp>
        <p:nvSpPr>
          <p:cNvPr id="3" name="Content Placeholder 2">
            <a:extLst>
              <a:ext uri="{FF2B5EF4-FFF2-40B4-BE49-F238E27FC236}">
                <a16:creationId xmlns:a16="http://schemas.microsoft.com/office/drawing/2014/main" id="{D94E742D-760B-D448-B53E-F39AAC77FFFA}"/>
              </a:ext>
            </a:extLst>
          </p:cNvPr>
          <p:cNvSpPr>
            <a:spLocks noGrp="1"/>
          </p:cNvSpPr>
          <p:nvPr>
            <p:ph idx="1"/>
          </p:nvPr>
        </p:nvSpPr>
        <p:spPr>
          <a:xfrm>
            <a:off x="517525" y="1108433"/>
            <a:ext cx="8328301" cy="5508233"/>
          </a:xfrm>
        </p:spPr>
        <p:txBody>
          <a:bodyPr/>
          <a:lstStyle/>
          <a:p>
            <a:r>
              <a:rPr lang="en-US" dirty="0"/>
              <a:t>Coverage Mechanism</a:t>
            </a:r>
          </a:p>
          <a:p>
            <a:pPr lvl="1"/>
            <a:r>
              <a:rPr lang="en-US" dirty="0"/>
              <a:t>“Modeling Coverage for Neural Machine Translation” (</a:t>
            </a:r>
            <a:r>
              <a:rPr lang="en-US" dirty="0">
                <a:hlinkClick r:id="rId2"/>
              </a:rPr>
              <a:t>Tu et al., 2016 ACL</a:t>
            </a:r>
            <a:r>
              <a:rPr lang="en-US" dirty="0"/>
              <a:t>)</a:t>
            </a:r>
          </a:p>
          <a:p>
            <a:r>
              <a:rPr lang="en-US" dirty="0"/>
              <a:t>Graph-based attentional neural model</a:t>
            </a:r>
          </a:p>
          <a:p>
            <a:pPr lvl="1"/>
            <a:r>
              <a:rPr lang="en-US" dirty="0"/>
              <a:t>“Abstractive document summarization with a graph-based attentional neural model” (</a:t>
            </a:r>
            <a:r>
              <a:rPr lang="en-US" dirty="0">
                <a:hlinkClick r:id="rId3"/>
              </a:rPr>
              <a:t>Tan et al., ACL 2017</a:t>
            </a:r>
            <a:r>
              <a:rPr lang="en-US" dirty="0"/>
              <a:t>) </a:t>
            </a:r>
          </a:p>
          <a:p>
            <a:r>
              <a:rPr lang="en-US" dirty="0"/>
              <a:t>Reinforcement Learning</a:t>
            </a:r>
          </a:p>
          <a:p>
            <a:pPr lvl="1"/>
            <a:r>
              <a:rPr lang="en-US" dirty="0"/>
              <a:t>“A deep reinforced model for abstractive summarization.” (</a:t>
            </a:r>
            <a:r>
              <a:rPr lang="en-US" dirty="0">
                <a:hlinkClick r:id="rId4"/>
              </a:rPr>
              <a:t>Paulus et al., ICLR 2018</a:t>
            </a:r>
            <a:r>
              <a:rPr lang="en-US" dirty="0"/>
              <a:t>)</a:t>
            </a:r>
            <a:endParaRPr lang="en-CN" dirty="0"/>
          </a:p>
        </p:txBody>
      </p:sp>
      <p:sp>
        <p:nvSpPr>
          <p:cNvPr id="4" name="Slide Number Placeholder 3">
            <a:extLst>
              <a:ext uri="{FF2B5EF4-FFF2-40B4-BE49-F238E27FC236}">
                <a16:creationId xmlns:a16="http://schemas.microsoft.com/office/drawing/2014/main" id="{9631A284-B09F-F948-8B5F-442C55A52BA0}"/>
              </a:ext>
            </a:extLst>
          </p:cNvPr>
          <p:cNvSpPr>
            <a:spLocks noGrp="1"/>
          </p:cNvSpPr>
          <p:nvPr>
            <p:ph type="sldNum" sz="quarter" idx="12"/>
          </p:nvPr>
        </p:nvSpPr>
        <p:spPr/>
        <p:txBody>
          <a:bodyPr/>
          <a:lstStyle/>
          <a:p>
            <a:fld id="{DC8BB421-126E-41CB-B73A-69D52E98CAE3}" type="slidenum">
              <a:rPr lang="zh-CN" altLang="en-US" smtClean="0"/>
              <a:t>46</a:t>
            </a:fld>
            <a:endParaRPr lang="zh-CN" altLang="en-US" dirty="0"/>
          </a:p>
        </p:txBody>
      </p:sp>
    </p:spTree>
    <p:extLst>
      <p:ext uri="{BB962C8B-B14F-4D97-AF65-F5344CB8AC3E}">
        <p14:creationId xmlns:p14="http://schemas.microsoft.com/office/powerpoint/2010/main" val="4214417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CA647-2ED5-1B49-B226-8EEC04C6A23E}"/>
              </a:ext>
            </a:extLst>
          </p:cNvPr>
          <p:cNvSpPr>
            <a:spLocks noGrp="1"/>
          </p:cNvSpPr>
          <p:nvPr>
            <p:ph type="title"/>
          </p:nvPr>
        </p:nvSpPr>
        <p:spPr/>
        <p:txBody>
          <a:bodyPr/>
          <a:lstStyle/>
          <a:p>
            <a:r>
              <a:rPr lang="en-US" altLang="zh-CN" dirty="0"/>
              <a:t>Summarization</a:t>
            </a:r>
            <a:r>
              <a:rPr lang="zh-CN" altLang="en-US" dirty="0"/>
              <a:t> </a:t>
            </a:r>
            <a:r>
              <a:rPr lang="en-US" altLang="zh-CN" dirty="0"/>
              <a:t>using</a:t>
            </a:r>
            <a:r>
              <a:rPr lang="zh-CN" altLang="en-US" dirty="0"/>
              <a:t> </a:t>
            </a:r>
            <a:r>
              <a:rPr lang="en-US" altLang="zh-CN" dirty="0"/>
              <a:t>Pretrained</a:t>
            </a:r>
            <a:r>
              <a:rPr lang="zh-CN" altLang="en-US" dirty="0"/>
              <a:t> </a:t>
            </a:r>
            <a:r>
              <a:rPr lang="en-US" altLang="zh-CN" dirty="0"/>
              <a:t>LMs</a:t>
            </a:r>
            <a:endParaRPr lang="en-CN" dirty="0"/>
          </a:p>
        </p:txBody>
      </p:sp>
      <p:sp>
        <p:nvSpPr>
          <p:cNvPr id="3" name="Content Placeholder 2">
            <a:extLst>
              <a:ext uri="{FF2B5EF4-FFF2-40B4-BE49-F238E27FC236}">
                <a16:creationId xmlns:a16="http://schemas.microsoft.com/office/drawing/2014/main" id="{C2717DBD-D9E0-0546-88B9-B2EEB85E76FE}"/>
              </a:ext>
            </a:extLst>
          </p:cNvPr>
          <p:cNvSpPr>
            <a:spLocks noGrp="1"/>
          </p:cNvSpPr>
          <p:nvPr>
            <p:ph idx="1"/>
          </p:nvPr>
        </p:nvSpPr>
        <p:spPr>
          <a:xfrm>
            <a:off x="517525" y="1108433"/>
            <a:ext cx="8845136" cy="5508233"/>
          </a:xfrm>
        </p:spPr>
        <p:txBody>
          <a:bodyPr lIns="90000">
            <a:noAutofit/>
          </a:bodyPr>
          <a:lstStyle/>
          <a:p>
            <a:r>
              <a:rPr lang="en-US" altLang="zh-CN" b="1" dirty="0"/>
              <a:t>Pretrained</a:t>
            </a:r>
            <a:r>
              <a:rPr lang="zh-CN" altLang="en-US" b="1" dirty="0"/>
              <a:t> </a:t>
            </a:r>
            <a:r>
              <a:rPr lang="en-US" altLang="zh-CN" b="1" dirty="0"/>
              <a:t>LMs</a:t>
            </a:r>
          </a:p>
          <a:p>
            <a:pPr lvl="1"/>
            <a:r>
              <a:rPr lang="en-US" altLang="zh-CN" dirty="0"/>
              <a:t>BART/BERT</a:t>
            </a:r>
          </a:p>
          <a:p>
            <a:pPr lvl="1"/>
            <a:r>
              <a:rPr lang="en-US" altLang="zh-CN" dirty="0"/>
              <a:t>T5</a:t>
            </a:r>
          </a:p>
          <a:p>
            <a:pPr lvl="1"/>
            <a:r>
              <a:rPr lang="en-US" altLang="zh-CN" dirty="0"/>
              <a:t>ChatGPT,</a:t>
            </a:r>
            <a:r>
              <a:rPr lang="zh-CN" altLang="en-US" dirty="0"/>
              <a:t> </a:t>
            </a:r>
            <a:r>
              <a:rPr lang="en-US" altLang="zh-CN" dirty="0"/>
              <a:t>GPT-2,</a:t>
            </a:r>
            <a:r>
              <a:rPr lang="zh-CN" altLang="en-US" dirty="0"/>
              <a:t> </a:t>
            </a:r>
            <a:r>
              <a:rPr lang="en-US" altLang="zh-CN" dirty="0"/>
              <a:t>GPT-3,</a:t>
            </a:r>
            <a:r>
              <a:rPr lang="zh-CN" altLang="en-US" dirty="0"/>
              <a:t> </a:t>
            </a:r>
            <a:r>
              <a:rPr lang="en-US" altLang="zh-CN" dirty="0"/>
              <a:t>GPT-4</a:t>
            </a:r>
          </a:p>
          <a:p>
            <a:r>
              <a:rPr lang="en-US" altLang="zh-CN" b="1" dirty="0"/>
              <a:t>F</a:t>
            </a:r>
            <a:r>
              <a:rPr lang="en-US" b="1" dirty="0"/>
              <a:t>ine-tunin</a:t>
            </a:r>
            <a:r>
              <a:rPr lang="en-US" altLang="zh-CN" b="1" dirty="0"/>
              <a:t>g</a:t>
            </a:r>
            <a:r>
              <a:rPr lang="en-US" altLang="zh-CN" dirty="0"/>
              <a:t>:</a:t>
            </a:r>
            <a:r>
              <a:rPr lang="zh-CN" altLang="en-US" dirty="0"/>
              <a:t> </a:t>
            </a:r>
            <a:r>
              <a:rPr lang="en-US" altLang="zh-CN" dirty="0"/>
              <a:t>A</a:t>
            </a:r>
            <a:r>
              <a:rPr lang="en-US" dirty="0"/>
              <a:t> pre-trained model is fine-tuned on a summarization task dataset. Such a dataset consists of </a:t>
            </a:r>
            <a:r>
              <a:rPr lang="en-US" dirty="0">
                <a:solidFill>
                  <a:srgbClr val="FF0000"/>
                </a:solidFill>
              </a:rPr>
              <a:t>pairs of input documents and their manually created summaries</a:t>
            </a:r>
            <a:r>
              <a:rPr lang="en-US" dirty="0"/>
              <a:t>, often by subject matter experts that have a great idea of the perfect “goal state” summary for the use case.</a:t>
            </a:r>
            <a:endParaRPr lang="en-CN" dirty="0"/>
          </a:p>
        </p:txBody>
      </p:sp>
      <p:sp>
        <p:nvSpPr>
          <p:cNvPr id="4" name="Slide Number Placeholder 3">
            <a:extLst>
              <a:ext uri="{FF2B5EF4-FFF2-40B4-BE49-F238E27FC236}">
                <a16:creationId xmlns:a16="http://schemas.microsoft.com/office/drawing/2014/main" id="{67E87CC8-D30E-754E-B0C3-88595042277F}"/>
              </a:ext>
            </a:extLst>
          </p:cNvPr>
          <p:cNvSpPr>
            <a:spLocks noGrp="1"/>
          </p:cNvSpPr>
          <p:nvPr>
            <p:ph type="sldNum" sz="quarter" idx="12"/>
          </p:nvPr>
        </p:nvSpPr>
        <p:spPr/>
        <p:txBody>
          <a:bodyPr/>
          <a:lstStyle/>
          <a:p>
            <a:fld id="{DC8BB421-126E-41CB-B73A-69D52E98CAE3}" type="slidenum">
              <a:rPr lang="zh-CN" altLang="en-US" smtClean="0"/>
              <a:t>47</a:t>
            </a:fld>
            <a:endParaRPr lang="zh-CN" altLang="en-US" dirty="0"/>
          </a:p>
        </p:txBody>
      </p:sp>
    </p:spTree>
    <p:extLst>
      <p:ext uri="{BB962C8B-B14F-4D97-AF65-F5344CB8AC3E}">
        <p14:creationId xmlns:p14="http://schemas.microsoft.com/office/powerpoint/2010/main" val="3603609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E104-84D8-EC4B-A446-E56855135D40}"/>
              </a:ext>
            </a:extLst>
          </p:cNvPr>
          <p:cNvSpPr>
            <a:spLocks noGrp="1"/>
          </p:cNvSpPr>
          <p:nvPr>
            <p:ph type="title"/>
          </p:nvPr>
        </p:nvSpPr>
        <p:spPr/>
        <p:txBody>
          <a:bodyPr/>
          <a:lstStyle/>
          <a:p>
            <a:r>
              <a:rPr lang="en-US" altLang="zh-CN" dirty="0"/>
              <a:t>Example:</a:t>
            </a:r>
            <a:r>
              <a:rPr lang="zh-CN" altLang="en-US" dirty="0"/>
              <a:t> </a:t>
            </a:r>
            <a:r>
              <a:rPr lang="en-US" altLang="zh-CN" dirty="0"/>
              <a:t>Summarization in Education</a:t>
            </a:r>
            <a:endParaRPr lang="en-CN" dirty="0"/>
          </a:p>
        </p:txBody>
      </p:sp>
      <p:sp>
        <p:nvSpPr>
          <p:cNvPr id="4" name="Slide Number Placeholder 3">
            <a:extLst>
              <a:ext uri="{FF2B5EF4-FFF2-40B4-BE49-F238E27FC236}">
                <a16:creationId xmlns:a16="http://schemas.microsoft.com/office/drawing/2014/main" id="{6C87D6F6-D0DE-1041-8355-EA299186B14D}"/>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p:pic>
        <p:nvPicPr>
          <p:cNvPr id="5122" name="Picture 2">
            <a:extLst>
              <a:ext uri="{FF2B5EF4-FFF2-40B4-BE49-F238E27FC236}">
                <a16:creationId xmlns:a16="http://schemas.microsoft.com/office/drawing/2014/main" id="{A2FB3930-A896-464C-9A7E-BB9778237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334" y="1906299"/>
            <a:ext cx="5301905" cy="32309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9FA50E-D348-B34C-8F25-74588B497BEA}"/>
              </a:ext>
            </a:extLst>
          </p:cNvPr>
          <p:cNvSpPr txBox="1"/>
          <p:nvPr/>
        </p:nvSpPr>
        <p:spPr>
          <a:xfrm>
            <a:off x="742950" y="5260913"/>
            <a:ext cx="5568398" cy="1077218"/>
          </a:xfrm>
          <a:prstGeom prst="rect">
            <a:avLst/>
          </a:prstGeom>
          <a:noFill/>
        </p:spPr>
        <p:txBody>
          <a:bodyPr wrap="square">
            <a:spAutoFit/>
          </a:bodyPr>
          <a:lstStyle/>
          <a:p>
            <a:r>
              <a:rPr lang="en-US" altLang="zh-CN" sz="1600" dirty="0"/>
              <a:t>The</a:t>
            </a:r>
            <a:r>
              <a:rPr lang="zh-CN" altLang="en-US" sz="1600" dirty="0"/>
              <a:t> </a:t>
            </a:r>
            <a:r>
              <a:rPr lang="en-US" sz="1600" dirty="0"/>
              <a:t>essay has some spelling mistakes, grammar errors, and structural weaknesses. We can consider it a rather noisy input, the kind that's quite common in the real world. The student has used the first-person point of view.</a:t>
            </a:r>
          </a:p>
        </p:txBody>
      </p:sp>
      <p:sp>
        <p:nvSpPr>
          <p:cNvPr id="11" name="TextBox 10">
            <a:extLst>
              <a:ext uri="{FF2B5EF4-FFF2-40B4-BE49-F238E27FC236}">
                <a16:creationId xmlns:a16="http://schemas.microsoft.com/office/drawing/2014/main" id="{0A025D6D-5190-1747-9E52-D19E72D4D52C}"/>
              </a:ext>
            </a:extLst>
          </p:cNvPr>
          <p:cNvSpPr txBox="1"/>
          <p:nvPr/>
        </p:nvSpPr>
        <p:spPr>
          <a:xfrm>
            <a:off x="742949" y="1325263"/>
            <a:ext cx="6097656" cy="369332"/>
          </a:xfrm>
          <a:prstGeom prst="rect">
            <a:avLst/>
          </a:prstGeom>
          <a:noFill/>
        </p:spPr>
        <p:txBody>
          <a:bodyPr wrap="square">
            <a:spAutoFit/>
          </a:bodyPr>
          <a:lstStyle/>
          <a:p>
            <a:r>
              <a:rPr lang="en-US" dirty="0"/>
              <a:t>Sample essay (Kaggle's automated essay scoring dataset)</a:t>
            </a:r>
            <a:endParaRPr lang="en-CN" dirty="0"/>
          </a:p>
        </p:txBody>
      </p:sp>
      <p:pic>
        <p:nvPicPr>
          <p:cNvPr id="5124" name="Picture 4" descr="bart summarization for essays">
            <a:extLst>
              <a:ext uri="{FF2B5EF4-FFF2-40B4-BE49-F238E27FC236}">
                <a16:creationId xmlns:a16="http://schemas.microsoft.com/office/drawing/2014/main" id="{0CD3143B-E92A-B646-9E8F-267AE2C9D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346" y="1694595"/>
            <a:ext cx="5771321" cy="229800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pt-3 summarization for essays">
            <a:extLst>
              <a:ext uri="{FF2B5EF4-FFF2-40B4-BE49-F238E27FC236}">
                <a16:creationId xmlns:a16="http://schemas.microsoft.com/office/drawing/2014/main" id="{FCF756E1-1D93-924B-9BE1-8A9463AAF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346" y="4168381"/>
            <a:ext cx="4831248" cy="234579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B116F92-A52B-BA4A-A6AE-12F717B20521}"/>
              </a:ext>
            </a:extLst>
          </p:cNvPr>
          <p:cNvSpPr txBox="1"/>
          <p:nvPr/>
        </p:nvSpPr>
        <p:spPr>
          <a:xfrm>
            <a:off x="11142595" y="5018113"/>
            <a:ext cx="834058" cy="646331"/>
          </a:xfrm>
          <a:prstGeom prst="rect">
            <a:avLst/>
          </a:prstGeom>
          <a:noFill/>
        </p:spPr>
        <p:txBody>
          <a:bodyPr wrap="square">
            <a:spAutoFit/>
          </a:bodyPr>
          <a:lstStyle/>
          <a:p>
            <a:r>
              <a:rPr lang="en-US" altLang="zh-CN" dirty="0"/>
              <a:t>GPT-3</a:t>
            </a:r>
            <a:r>
              <a:rPr lang="zh-CN" altLang="en-US" dirty="0"/>
              <a:t> </a:t>
            </a:r>
            <a:r>
              <a:rPr lang="en-US" altLang="zh-CN" dirty="0"/>
              <a:t>series</a:t>
            </a:r>
            <a:endParaRPr lang="en-CN" dirty="0"/>
          </a:p>
        </p:txBody>
      </p:sp>
    </p:spTree>
    <p:extLst>
      <p:ext uri="{BB962C8B-B14F-4D97-AF65-F5344CB8AC3E}">
        <p14:creationId xmlns:p14="http://schemas.microsoft.com/office/powerpoint/2010/main" val="939290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E104-84D8-EC4B-A446-E56855135D40}"/>
              </a:ext>
            </a:extLst>
          </p:cNvPr>
          <p:cNvSpPr>
            <a:spLocks noGrp="1"/>
          </p:cNvSpPr>
          <p:nvPr>
            <p:ph type="title"/>
          </p:nvPr>
        </p:nvSpPr>
        <p:spPr/>
        <p:txBody>
          <a:bodyPr/>
          <a:lstStyle/>
          <a:p>
            <a:r>
              <a:rPr lang="en-US" altLang="zh-CN" dirty="0"/>
              <a:t>Example:</a:t>
            </a:r>
            <a:r>
              <a:rPr lang="zh-CN" altLang="en-US" dirty="0"/>
              <a:t> </a:t>
            </a:r>
            <a:r>
              <a:rPr lang="en-US" altLang="zh-CN" dirty="0"/>
              <a:t>Summarization in Education</a:t>
            </a:r>
            <a:endParaRPr lang="en-CN" dirty="0"/>
          </a:p>
        </p:txBody>
      </p:sp>
      <p:sp>
        <p:nvSpPr>
          <p:cNvPr id="4" name="Slide Number Placeholder 3">
            <a:extLst>
              <a:ext uri="{FF2B5EF4-FFF2-40B4-BE49-F238E27FC236}">
                <a16:creationId xmlns:a16="http://schemas.microsoft.com/office/drawing/2014/main" id="{6C87D6F6-D0DE-1041-8355-EA299186B14D}"/>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p:pic>
        <p:nvPicPr>
          <p:cNvPr id="5122" name="Picture 2">
            <a:extLst>
              <a:ext uri="{FF2B5EF4-FFF2-40B4-BE49-F238E27FC236}">
                <a16:creationId xmlns:a16="http://schemas.microsoft.com/office/drawing/2014/main" id="{A2FB3930-A896-464C-9A7E-BB9778237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334" y="1906299"/>
            <a:ext cx="5301905" cy="32309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9FA50E-D348-B34C-8F25-74588B497BEA}"/>
              </a:ext>
            </a:extLst>
          </p:cNvPr>
          <p:cNvSpPr txBox="1"/>
          <p:nvPr/>
        </p:nvSpPr>
        <p:spPr>
          <a:xfrm>
            <a:off x="742950" y="5260913"/>
            <a:ext cx="5568398" cy="1077218"/>
          </a:xfrm>
          <a:prstGeom prst="rect">
            <a:avLst/>
          </a:prstGeom>
          <a:noFill/>
        </p:spPr>
        <p:txBody>
          <a:bodyPr wrap="square">
            <a:spAutoFit/>
          </a:bodyPr>
          <a:lstStyle/>
          <a:p>
            <a:r>
              <a:rPr lang="en-US" altLang="zh-CN" sz="1600" dirty="0"/>
              <a:t>The</a:t>
            </a:r>
            <a:r>
              <a:rPr lang="zh-CN" altLang="en-US" sz="1600" dirty="0"/>
              <a:t> </a:t>
            </a:r>
            <a:r>
              <a:rPr lang="en-US" sz="1600" dirty="0"/>
              <a:t>essay has some spelling mistakes, grammar errors, and structural weaknesses. We can consider it a rather noisy input, the kind that's quite common in the real world. The student has used the first-person point of view.</a:t>
            </a:r>
          </a:p>
        </p:txBody>
      </p:sp>
      <p:sp>
        <p:nvSpPr>
          <p:cNvPr id="11" name="TextBox 10">
            <a:extLst>
              <a:ext uri="{FF2B5EF4-FFF2-40B4-BE49-F238E27FC236}">
                <a16:creationId xmlns:a16="http://schemas.microsoft.com/office/drawing/2014/main" id="{0A025D6D-5190-1747-9E52-D19E72D4D52C}"/>
              </a:ext>
            </a:extLst>
          </p:cNvPr>
          <p:cNvSpPr txBox="1"/>
          <p:nvPr/>
        </p:nvSpPr>
        <p:spPr>
          <a:xfrm>
            <a:off x="742949" y="1325263"/>
            <a:ext cx="6097656" cy="369332"/>
          </a:xfrm>
          <a:prstGeom prst="rect">
            <a:avLst/>
          </a:prstGeom>
          <a:noFill/>
        </p:spPr>
        <p:txBody>
          <a:bodyPr wrap="square">
            <a:spAutoFit/>
          </a:bodyPr>
          <a:lstStyle/>
          <a:p>
            <a:r>
              <a:rPr lang="en-US" dirty="0"/>
              <a:t>Sample essay (Kaggle's automated essay scoring dataset)</a:t>
            </a:r>
            <a:endParaRPr lang="en-CN" dirty="0"/>
          </a:p>
        </p:txBody>
      </p:sp>
      <p:pic>
        <p:nvPicPr>
          <p:cNvPr id="5128" name="Picture 8" descr="BERT summarization for essays">
            <a:extLst>
              <a:ext uri="{FF2B5EF4-FFF2-40B4-BE49-F238E27FC236}">
                <a16:creationId xmlns:a16="http://schemas.microsoft.com/office/drawing/2014/main" id="{A10F2CCE-9A7A-D146-939E-31A374BF8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7988" y="1786488"/>
            <a:ext cx="5270164" cy="403029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45E55ED-7BA5-EB44-97DE-9EEB7B1829B8}"/>
              </a:ext>
            </a:extLst>
          </p:cNvPr>
          <p:cNvSpPr txBox="1"/>
          <p:nvPr/>
        </p:nvSpPr>
        <p:spPr>
          <a:xfrm>
            <a:off x="7116417" y="5930936"/>
            <a:ext cx="4542182" cy="738664"/>
          </a:xfrm>
          <a:prstGeom prst="rect">
            <a:avLst/>
          </a:prstGeom>
          <a:noFill/>
        </p:spPr>
        <p:txBody>
          <a:bodyPr wrap="square">
            <a:spAutoFit/>
          </a:bodyPr>
          <a:lstStyle/>
          <a:p>
            <a:r>
              <a:rPr lang="en-US" sz="1400" dirty="0"/>
              <a:t>The four extractive models, though SOTA, retain too many errors and spurious text to be useful in practice. Use them only if your documents are of good quality.</a:t>
            </a:r>
            <a:endParaRPr lang="en-CN" sz="1400" dirty="0"/>
          </a:p>
        </p:txBody>
      </p:sp>
    </p:spTree>
    <p:extLst>
      <p:ext uri="{BB962C8B-B14F-4D97-AF65-F5344CB8AC3E}">
        <p14:creationId xmlns:p14="http://schemas.microsoft.com/office/powerpoint/2010/main" val="1189485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“Clustering Bias”</a:t>
            </a:r>
            <a:r>
              <a:rPr lang="zh-CN" altLang="en-US" dirty="0"/>
              <a:t> </a:t>
            </a:r>
            <a:r>
              <a:rPr lang="en-US" altLang="zh-CN" dirty="0"/>
              <a:t>-</a:t>
            </a:r>
            <a:r>
              <a:rPr lang="zh-CN" altLang="en-US" dirty="0"/>
              <a:t> </a:t>
            </a:r>
            <a:r>
              <a:rPr lang="en-US" altLang="zh-CN" dirty="0"/>
              <a:t>similarity</a:t>
            </a:r>
            <a:endParaRPr lang="en-US" dirty="0"/>
          </a:p>
        </p:txBody>
      </p:sp>
      <p:sp>
        <p:nvSpPr>
          <p:cNvPr id="3" name="Rectangle 3"/>
          <p:cNvSpPr txBox="1">
            <a:spLocks noChangeArrowheads="1"/>
          </p:cNvSpPr>
          <p:nvPr/>
        </p:nvSpPr>
        <p:spPr>
          <a:xfrm>
            <a:off x="514350" y="1313828"/>
            <a:ext cx="11677650" cy="3705195"/>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ja-JP" dirty="0">
                <a:ea typeface="ＭＳ Ｐゴシック" charset="-128"/>
              </a:rPr>
              <a:t>Any two objects can be similar, depending on how you look at them!</a:t>
            </a:r>
          </a:p>
          <a:p>
            <a:pPr lvl="1">
              <a:lnSpc>
                <a:spcPct val="150000"/>
              </a:lnSpc>
            </a:pPr>
            <a:r>
              <a:rPr lang="en-US" altLang="ja-JP" dirty="0">
                <a:ea typeface="ＭＳ Ｐゴシック" charset="-128"/>
              </a:rPr>
              <a:t>Are “car” and “horse” similar? </a:t>
            </a:r>
          </a:p>
          <a:p>
            <a:pPr lvl="1">
              <a:lnSpc>
                <a:spcPct val="150000"/>
              </a:lnSpc>
            </a:pPr>
            <a:r>
              <a:rPr lang="en-US" altLang="zh-CN" dirty="0">
                <a:ea typeface="ＭＳ Ｐゴシック" charset="-128"/>
              </a:rPr>
              <a:t>Are “flower” and “perfume” similar?</a:t>
            </a:r>
            <a:endParaRPr lang="en-US" altLang="ja-JP" dirty="0">
              <a:ea typeface="ＭＳ Ｐゴシック" charset="-128"/>
            </a:endParaRPr>
          </a:p>
          <a:p>
            <a:pPr>
              <a:lnSpc>
                <a:spcPct val="150000"/>
              </a:lnSpc>
            </a:pPr>
            <a:r>
              <a:rPr lang="en-US" altLang="ja-JP" dirty="0">
                <a:ea typeface="ＭＳ Ｐゴシック" charset="-128"/>
              </a:rPr>
              <a:t>A user must define the </a:t>
            </a:r>
            <a:r>
              <a:rPr lang="en-US" altLang="ja-JP" b="1" dirty="0">
                <a:ea typeface="ＭＳ Ｐゴシック" charset="-128"/>
              </a:rPr>
              <a:t>perspective</a:t>
            </a:r>
            <a:r>
              <a:rPr lang="en-US" altLang="ja-JP" dirty="0">
                <a:ea typeface="ＭＳ Ｐゴシック" charset="-128"/>
              </a:rPr>
              <a:t> (i.e., a “</a:t>
            </a:r>
            <a:r>
              <a:rPr lang="en-US" altLang="ja-JP" b="1" dirty="0">
                <a:ea typeface="ＭＳ Ｐゴシック" charset="-128"/>
              </a:rPr>
              <a:t>bias</a:t>
            </a:r>
            <a:r>
              <a:rPr lang="en-US" altLang="ja-JP" dirty="0">
                <a:ea typeface="ＭＳ Ｐゴシック" charset="-128"/>
              </a:rPr>
              <a:t>”) for assessing similarity!</a:t>
            </a:r>
          </a:p>
        </p:txBody>
      </p:sp>
      <p:sp>
        <p:nvSpPr>
          <p:cNvPr id="8" name="Oval 5"/>
          <p:cNvSpPr>
            <a:spLocks noChangeArrowheads="1"/>
          </p:cNvSpPr>
          <p:nvPr/>
        </p:nvSpPr>
        <p:spPr bwMode="auto">
          <a:xfrm>
            <a:off x="3898900" y="4819620"/>
            <a:ext cx="4876800" cy="17716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9" name="Rectangle 6"/>
          <p:cNvSpPr>
            <a:spLocks noChangeArrowheads="1"/>
          </p:cNvSpPr>
          <p:nvPr/>
        </p:nvSpPr>
        <p:spPr bwMode="auto">
          <a:xfrm>
            <a:off x="4889500" y="5791170"/>
            <a:ext cx="2286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0" name="Rectangle 8"/>
          <p:cNvSpPr>
            <a:spLocks noChangeArrowheads="1"/>
          </p:cNvSpPr>
          <p:nvPr/>
        </p:nvSpPr>
        <p:spPr bwMode="auto">
          <a:xfrm>
            <a:off x="5194300" y="5676870"/>
            <a:ext cx="2286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1" name="Rectangle 9"/>
          <p:cNvSpPr>
            <a:spLocks noChangeArrowheads="1"/>
          </p:cNvSpPr>
          <p:nvPr/>
        </p:nvSpPr>
        <p:spPr bwMode="auto">
          <a:xfrm>
            <a:off x="5270500" y="6019770"/>
            <a:ext cx="2286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2" name="Rectangle 11"/>
          <p:cNvSpPr>
            <a:spLocks noChangeArrowheads="1"/>
          </p:cNvSpPr>
          <p:nvPr/>
        </p:nvSpPr>
        <p:spPr bwMode="auto">
          <a:xfrm>
            <a:off x="5270500" y="5448270"/>
            <a:ext cx="228600" cy="171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3" name="Rectangle 12"/>
          <p:cNvSpPr>
            <a:spLocks noChangeArrowheads="1"/>
          </p:cNvSpPr>
          <p:nvPr/>
        </p:nvSpPr>
        <p:spPr bwMode="auto">
          <a:xfrm>
            <a:off x="5575300" y="5562570"/>
            <a:ext cx="228600" cy="171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4" name="Rectangle 13"/>
          <p:cNvSpPr>
            <a:spLocks noChangeArrowheads="1"/>
          </p:cNvSpPr>
          <p:nvPr/>
        </p:nvSpPr>
        <p:spPr bwMode="auto">
          <a:xfrm>
            <a:off x="5499100" y="5905470"/>
            <a:ext cx="304800" cy="171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5" name="Rectangle 14"/>
          <p:cNvSpPr>
            <a:spLocks noChangeArrowheads="1"/>
          </p:cNvSpPr>
          <p:nvPr/>
        </p:nvSpPr>
        <p:spPr bwMode="auto">
          <a:xfrm>
            <a:off x="6032500" y="5905470"/>
            <a:ext cx="3810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6" name="Rectangle 15"/>
          <p:cNvSpPr>
            <a:spLocks noChangeArrowheads="1"/>
          </p:cNvSpPr>
          <p:nvPr/>
        </p:nvSpPr>
        <p:spPr bwMode="auto">
          <a:xfrm>
            <a:off x="6184900" y="5676870"/>
            <a:ext cx="152400" cy="57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7" name="Oval 16"/>
          <p:cNvSpPr>
            <a:spLocks noChangeArrowheads="1"/>
          </p:cNvSpPr>
          <p:nvPr/>
        </p:nvSpPr>
        <p:spPr bwMode="auto">
          <a:xfrm>
            <a:off x="5727700" y="5048220"/>
            <a:ext cx="228600" cy="228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8" name="Oval 17"/>
          <p:cNvSpPr>
            <a:spLocks noChangeArrowheads="1"/>
          </p:cNvSpPr>
          <p:nvPr/>
        </p:nvSpPr>
        <p:spPr bwMode="auto">
          <a:xfrm>
            <a:off x="5803900" y="5676870"/>
            <a:ext cx="228600" cy="228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19" name="Oval 18"/>
          <p:cNvSpPr>
            <a:spLocks noChangeArrowheads="1"/>
          </p:cNvSpPr>
          <p:nvPr/>
        </p:nvSpPr>
        <p:spPr bwMode="auto">
          <a:xfrm>
            <a:off x="6565900" y="5391120"/>
            <a:ext cx="152400" cy="171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0" name="Oval 19"/>
          <p:cNvSpPr>
            <a:spLocks noChangeArrowheads="1"/>
          </p:cNvSpPr>
          <p:nvPr/>
        </p:nvSpPr>
        <p:spPr bwMode="auto">
          <a:xfrm>
            <a:off x="6337300" y="5448270"/>
            <a:ext cx="76200" cy="1714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1" name="Oval 20"/>
          <p:cNvSpPr>
            <a:spLocks noChangeArrowheads="1"/>
          </p:cNvSpPr>
          <p:nvPr/>
        </p:nvSpPr>
        <p:spPr bwMode="auto">
          <a:xfrm>
            <a:off x="6184900" y="4933920"/>
            <a:ext cx="228600" cy="228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2" name="Oval 21"/>
          <p:cNvSpPr>
            <a:spLocks noChangeArrowheads="1"/>
          </p:cNvSpPr>
          <p:nvPr/>
        </p:nvSpPr>
        <p:spPr bwMode="auto">
          <a:xfrm>
            <a:off x="6337300" y="5048220"/>
            <a:ext cx="228600" cy="228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3" name="Oval 22"/>
          <p:cNvSpPr>
            <a:spLocks noChangeArrowheads="1"/>
          </p:cNvSpPr>
          <p:nvPr/>
        </p:nvSpPr>
        <p:spPr bwMode="auto">
          <a:xfrm>
            <a:off x="6565900" y="4991070"/>
            <a:ext cx="228600" cy="228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4" name="Oval 23"/>
          <p:cNvSpPr>
            <a:spLocks noChangeArrowheads="1"/>
          </p:cNvSpPr>
          <p:nvPr/>
        </p:nvSpPr>
        <p:spPr bwMode="auto">
          <a:xfrm>
            <a:off x="6870700" y="5333970"/>
            <a:ext cx="228600" cy="1143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5" name="AutoShape 24"/>
          <p:cNvSpPr>
            <a:spLocks noChangeArrowheads="1"/>
          </p:cNvSpPr>
          <p:nvPr/>
        </p:nvSpPr>
        <p:spPr bwMode="auto">
          <a:xfrm>
            <a:off x="6565900" y="5676870"/>
            <a:ext cx="228600" cy="11430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6" name="AutoShape 25"/>
          <p:cNvSpPr>
            <a:spLocks noChangeArrowheads="1"/>
          </p:cNvSpPr>
          <p:nvPr/>
        </p:nvSpPr>
        <p:spPr bwMode="auto">
          <a:xfrm>
            <a:off x="6565900" y="5905470"/>
            <a:ext cx="457200" cy="28575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7" name="AutoShape 26"/>
          <p:cNvSpPr>
            <a:spLocks noChangeArrowheads="1"/>
          </p:cNvSpPr>
          <p:nvPr/>
        </p:nvSpPr>
        <p:spPr bwMode="auto">
          <a:xfrm>
            <a:off x="6870700" y="5962620"/>
            <a:ext cx="381000" cy="34290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8" name="AutoShape 27"/>
          <p:cNvSpPr>
            <a:spLocks noChangeArrowheads="1"/>
          </p:cNvSpPr>
          <p:nvPr/>
        </p:nvSpPr>
        <p:spPr bwMode="auto">
          <a:xfrm>
            <a:off x="6870700" y="5619720"/>
            <a:ext cx="304800" cy="11430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9" name="AutoShape 28"/>
          <p:cNvSpPr>
            <a:spLocks noChangeArrowheads="1"/>
          </p:cNvSpPr>
          <p:nvPr/>
        </p:nvSpPr>
        <p:spPr bwMode="auto">
          <a:xfrm>
            <a:off x="5956300" y="5219670"/>
            <a:ext cx="381000" cy="17145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0" name="AutoShape 29"/>
          <p:cNvSpPr>
            <a:spLocks noChangeArrowheads="1"/>
          </p:cNvSpPr>
          <p:nvPr/>
        </p:nvSpPr>
        <p:spPr bwMode="auto">
          <a:xfrm>
            <a:off x="7099300" y="5734020"/>
            <a:ext cx="228600" cy="11430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1" name="AutoShape 30"/>
          <p:cNvSpPr>
            <a:spLocks noChangeArrowheads="1"/>
          </p:cNvSpPr>
          <p:nvPr/>
        </p:nvSpPr>
        <p:spPr bwMode="auto">
          <a:xfrm>
            <a:off x="7251700" y="5791170"/>
            <a:ext cx="228600" cy="11430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2" name="AutoShape 31"/>
          <p:cNvSpPr>
            <a:spLocks noChangeArrowheads="1"/>
          </p:cNvSpPr>
          <p:nvPr/>
        </p:nvSpPr>
        <p:spPr bwMode="auto">
          <a:xfrm>
            <a:off x="7404100" y="5905470"/>
            <a:ext cx="457200" cy="342900"/>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grpSp>
        <p:nvGrpSpPr>
          <p:cNvPr id="33" name="Group 32"/>
          <p:cNvGrpSpPr>
            <a:grpSpLocks/>
          </p:cNvGrpSpPr>
          <p:nvPr/>
        </p:nvGrpSpPr>
        <p:grpSpPr bwMode="auto">
          <a:xfrm>
            <a:off x="4584700" y="4762470"/>
            <a:ext cx="3657600" cy="1657350"/>
            <a:chOff x="1632" y="2352"/>
            <a:chExt cx="2304" cy="1392"/>
          </a:xfrm>
        </p:grpSpPr>
        <p:sp>
          <p:nvSpPr>
            <p:cNvPr id="34" name="Oval 33"/>
            <p:cNvSpPr>
              <a:spLocks noChangeArrowheads="1"/>
            </p:cNvSpPr>
            <p:nvPr/>
          </p:nvSpPr>
          <p:spPr bwMode="auto">
            <a:xfrm>
              <a:off x="2256" y="2352"/>
              <a:ext cx="1152" cy="768"/>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5" name="Oval 34"/>
            <p:cNvSpPr>
              <a:spLocks noChangeArrowheads="1"/>
            </p:cNvSpPr>
            <p:nvPr/>
          </p:nvSpPr>
          <p:spPr bwMode="auto">
            <a:xfrm>
              <a:off x="1632" y="2976"/>
              <a:ext cx="1152" cy="76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6" name="Oval 35"/>
            <p:cNvSpPr>
              <a:spLocks noChangeArrowheads="1"/>
            </p:cNvSpPr>
            <p:nvPr/>
          </p:nvSpPr>
          <p:spPr bwMode="auto">
            <a:xfrm>
              <a:off x="2784" y="2976"/>
              <a:ext cx="1152" cy="768"/>
            </a:xfrm>
            <a:prstGeom prst="ellipse">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grpSp>
      <p:grpSp>
        <p:nvGrpSpPr>
          <p:cNvPr id="37" name="Group 46"/>
          <p:cNvGrpSpPr>
            <a:grpSpLocks/>
          </p:cNvGrpSpPr>
          <p:nvPr/>
        </p:nvGrpSpPr>
        <p:grpSpPr bwMode="auto">
          <a:xfrm>
            <a:off x="4648200" y="4457670"/>
            <a:ext cx="3860800" cy="2038350"/>
            <a:chOff x="1720" y="2240"/>
            <a:chExt cx="2432" cy="1712"/>
          </a:xfrm>
        </p:grpSpPr>
        <p:sp>
          <p:nvSpPr>
            <p:cNvPr id="38" name="Freeform 43"/>
            <p:cNvSpPr>
              <a:spLocks/>
            </p:cNvSpPr>
            <p:nvPr/>
          </p:nvSpPr>
          <p:spPr bwMode="auto">
            <a:xfrm>
              <a:off x="1720" y="2240"/>
              <a:ext cx="1472" cy="1712"/>
            </a:xfrm>
            <a:custGeom>
              <a:avLst/>
              <a:gdLst>
                <a:gd name="T0" fmla="*/ 488 w 1472"/>
                <a:gd name="T1" fmla="*/ 544 h 1712"/>
                <a:gd name="T2" fmla="*/ 1112 w 1472"/>
                <a:gd name="T3" fmla="*/ 16 h 1712"/>
                <a:gd name="T4" fmla="*/ 1448 w 1472"/>
                <a:gd name="T5" fmla="*/ 640 h 1712"/>
                <a:gd name="T6" fmla="*/ 968 w 1472"/>
                <a:gd name="T7" fmla="*/ 832 h 1712"/>
                <a:gd name="T8" fmla="*/ 920 w 1472"/>
                <a:gd name="T9" fmla="*/ 1120 h 1712"/>
                <a:gd name="T10" fmla="*/ 488 w 1472"/>
                <a:gd name="T11" fmla="*/ 1696 h 1712"/>
                <a:gd name="T12" fmla="*/ 8 w 1472"/>
                <a:gd name="T13" fmla="*/ 1216 h 1712"/>
                <a:gd name="T14" fmla="*/ 488 w 1472"/>
                <a:gd name="T15" fmla="*/ 544 h 1712"/>
                <a:gd name="T16" fmla="*/ 0 60000 65536"/>
                <a:gd name="T17" fmla="*/ 0 60000 65536"/>
                <a:gd name="T18" fmla="*/ 0 60000 65536"/>
                <a:gd name="T19" fmla="*/ 0 60000 65536"/>
                <a:gd name="T20" fmla="*/ 0 60000 65536"/>
                <a:gd name="T21" fmla="*/ 0 60000 65536"/>
                <a:gd name="T22" fmla="*/ 0 60000 65536"/>
                <a:gd name="T23" fmla="*/ 0 60000 65536"/>
                <a:gd name="T24" fmla="*/ 0 w 1472"/>
                <a:gd name="T25" fmla="*/ 0 h 1712"/>
                <a:gd name="T26" fmla="*/ 1472 w 1472"/>
                <a:gd name="T27" fmla="*/ 1712 h 17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2" h="1712">
                  <a:moveTo>
                    <a:pt x="488" y="544"/>
                  </a:moveTo>
                  <a:cubicBezTo>
                    <a:pt x="672" y="344"/>
                    <a:pt x="952" y="0"/>
                    <a:pt x="1112" y="16"/>
                  </a:cubicBezTo>
                  <a:cubicBezTo>
                    <a:pt x="1272" y="32"/>
                    <a:pt x="1472" y="504"/>
                    <a:pt x="1448" y="640"/>
                  </a:cubicBezTo>
                  <a:cubicBezTo>
                    <a:pt x="1424" y="776"/>
                    <a:pt x="1056" y="752"/>
                    <a:pt x="968" y="832"/>
                  </a:cubicBezTo>
                  <a:cubicBezTo>
                    <a:pt x="880" y="912"/>
                    <a:pt x="1000" y="976"/>
                    <a:pt x="920" y="1120"/>
                  </a:cubicBezTo>
                  <a:cubicBezTo>
                    <a:pt x="840" y="1264"/>
                    <a:pt x="640" y="1680"/>
                    <a:pt x="488" y="1696"/>
                  </a:cubicBezTo>
                  <a:cubicBezTo>
                    <a:pt x="336" y="1712"/>
                    <a:pt x="0" y="1408"/>
                    <a:pt x="8" y="1216"/>
                  </a:cubicBezTo>
                  <a:cubicBezTo>
                    <a:pt x="16" y="1024"/>
                    <a:pt x="304" y="744"/>
                    <a:pt x="488" y="544"/>
                  </a:cubicBezTo>
                  <a:close/>
                </a:path>
              </a:pathLst>
            </a:custGeom>
            <a:noFill/>
            <a:ln w="254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Freeform 44"/>
            <p:cNvSpPr>
              <a:spLocks/>
            </p:cNvSpPr>
            <p:nvPr/>
          </p:nvSpPr>
          <p:spPr bwMode="auto">
            <a:xfrm>
              <a:off x="2280" y="3384"/>
              <a:ext cx="1872" cy="544"/>
            </a:xfrm>
            <a:custGeom>
              <a:avLst/>
              <a:gdLst>
                <a:gd name="T0" fmla="*/ 312 w 1872"/>
                <a:gd name="T1" fmla="*/ 24 h 544"/>
                <a:gd name="T2" fmla="*/ 1080 w 1872"/>
                <a:gd name="T3" fmla="*/ 72 h 544"/>
                <a:gd name="T4" fmla="*/ 1512 w 1872"/>
                <a:gd name="T5" fmla="*/ 72 h 544"/>
                <a:gd name="T6" fmla="*/ 1656 w 1872"/>
                <a:gd name="T7" fmla="*/ 504 h 544"/>
                <a:gd name="T8" fmla="*/ 216 w 1872"/>
                <a:gd name="T9" fmla="*/ 312 h 544"/>
                <a:gd name="T10" fmla="*/ 360 w 1872"/>
                <a:gd name="T11" fmla="*/ 72 h 544"/>
                <a:gd name="T12" fmla="*/ 0 60000 65536"/>
                <a:gd name="T13" fmla="*/ 0 60000 65536"/>
                <a:gd name="T14" fmla="*/ 0 60000 65536"/>
                <a:gd name="T15" fmla="*/ 0 60000 65536"/>
                <a:gd name="T16" fmla="*/ 0 60000 65536"/>
                <a:gd name="T17" fmla="*/ 0 60000 65536"/>
                <a:gd name="T18" fmla="*/ 0 w 1872"/>
                <a:gd name="T19" fmla="*/ 0 h 544"/>
                <a:gd name="T20" fmla="*/ 1872 w 1872"/>
                <a:gd name="T21" fmla="*/ 544 h 544"/>
              </a:gdLst>
              <a:ahLst/>
              <a:cxnLst>
                <a:cxn ang="T12">
                  <a:pos x="T0" y="T1"/>
                </a:cxn>
                <a:cxn ang="T13">
                  <a:pos x="T2" y="T3"/>
                </a:cxn>
                <a:cxn ang="T14">
                  <a:pos x="T4" y="T5"/>
                </a:cxn>
                <a:cxn ang="T15">
                  <a:pos x="T6" y="T7"/>
                </a:cxn>
                <a:cxn ang="T16">
                  <a:pos x="T8" y="T9"/>
                </a:cxn>
                <a:cxn ang="T17">
                  <a:pos x="T10" y="T11"/>
                </a:cxn>
              </a:cxnLst>
              <a:rect l="T18" t="T19" r="T20" b="T21"/>
              <a:pathLst>
                <a:path w="1872" h="544">
                  <a:moveTo>
                    <a:pt x="312" y="24"/>
                  </a:moveTo>
                  <a:cubicBezTo>
                    <a:pt x="596" y="44"/>
                    <a:pt x="880" y="64"/>
                    <a:pt x="1080" y="72"/>
                  </a:cubicBezTo>
                  <a:cubicBezTo>
                    <a:pt x="1280" y="80"/>
                    <a:pt x="1416" y="0"/>
                    <a:pt x="1512" y="72"/>
                  </a:cubicBezTo>
                  <a:cubicBezTo>
                    <a:pt x="1608" y="144"/>
                    <a:pt x="1872" y="464"/>
                    <a:pt x="1656" y="504"/>
                  </a:cubicBezTo>
                  <a:cubicBezTo>
                    <a:pt x="1440" y="544"/>
                    <a:pt x="432" y="384"/>
                    <a:pt x="216" y="312"/>
                  </a:cubicBezTo>
                  <a:cubicBezTo>
                    <a:pt x="0" y="240"/>
                    <a:pt x="180" y="156"/>
                    <a:pt x="360" y="72"/>
                  </a:cubicBezTo>
                </a:path>
              </a:pathLst>
            </a:custGeom>
            <a:noFill/>
            <a:ln w="25400">
              <a:solidFill>
                <a:srgbClr val="0000CC"/>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Freeform 45"/>
            <p:cNvSpPr>
              <a:spLocks/>
            </p:cNvSpPr>
            <p:nvPr/>
          </p:nvSpPr>
          <p:spPr bwMode="auto">
            <a:xfrm>
              <a:off x="2616" y="2880"/>
              <a:ext cx="1048" cy="608"/>
            </a:xfrm>
            <a:custGeom>
              <a:avLst/>
              <a:gdLst>
                <a:gd name="T0" fmla="*/ 120 w 1048"/>
                <a:gd name="T1" fmla="*/ 240 h 608"/>
                <a:gd name="T2" fmla="*/ 648 w 1048"/>
                <a:gd name="T3" fmla="*/ 48 h 608"/>
                <a:gd name="T4" fmla="*/ 984 w 1048"/>
                <a:gd name="T5" fmla="*/ 528 h 608"/>
                <a:gd name="T6" fmla="*/ 264 w 1048"/>
                <a:gd name="T7" fmla="*/ 528 h 608"/>
                <a:gd name="T8" fmla="*/ 24 w 1048"/>
                <a:gd name="T9" fmla="*/ 480 h 608"/>
                <a:gd name="T10" fmla="*/ 120 w 1048"/>
                <a:gd name="T11" fmla="*/ 240 h 608"/>
                <a:gd name="T12" fmla="*/ 0 60000 65536"/>
                <a:gd name="T13" fmla="*/ 0 60000 65536"/>
                <a:gd name="T14" fmla="*/ 0 60000 65536"/>
                <a:gd name="T15" fmla="*/ 0 60000 65536"/>
                <a:gd name="T16" fmla="*/ 0 60000 65536"/>
                <a:gd name="T17" fmla="*/ 0 60000 65536"/>
                <a:gd name="T18" fmla="*/ 0 w 1048"/>
                <a:gd name="T19" fmla="*/ 0 h 608"/>
                <a:gd name="T20" fmla="*/ 1048 w 1048"/>
                <a:gd name="T21" fmla="*/ 608 h 608"/>
              </a:gdLst>
              <a:ahLst/>
              <a:cxnLst>
                <a:cxn ang="T12">
                  <a:pos x="T0" y="T1"/>
                </a:cxn>
                <a:cxn ang="T13">
                  <a:pos x="T2" y="T3"/>
                </a:cxn>
                <a:cxn ang="T14">
                  <a:pos x="T4" y="T5"/>
                </a:cxn>
                <a:cxn ang="T15">
                  <a:pos x="T6" y="T7"/>
                </a:cxn>
                <a:cxn ang="T16">
                  <a:pos x="T8" y="T9"/>
                </a:cxn>
                <a:cxn ang="T17">
                  <a:pos x="T10" y="T11"/>
                </a:cxn>
              </a:cxnLst>
              <a:rect l="T18" t="T19" r="T20" b="T21"/>
              <a:pathLst>
                <a:path w="1048" h="608">
                  <a:moveTo>
                    <a:pt x="120" y="240"/>
                  </a:moveTo>
                  <a:cubicBezTo>
                    <a:pt x="224" y="168"/>
                    <a:pt x="504" y="0"/>
                    <a:pt x="648" y="48"/>
                  </a:cubicBezTo>
                  <a:cubicBezTo>
                    <a:pt x="792" y="96"/>
                    <a:pt x="1048" y="448"/>
                    <a:pt x="984" y="528"/>
                  </a:cubicBezTo>
                  <a:cubicBezTo>
                    <a:pt x="920" y="608"/>
                    <a:pt x="424" y="536"/>
                    <a:pt x="264" y="528"/>
                  </a:cubicBezTo>
                  <a:cubicBezTo>
                    <a:pt x="104" y="520"/>
                    <a:pt x="48" y="528"/>
                    <a:pt x="24" y="480"/>
                  </a:cubicBezTo>
                  <a:cubicBezTo>
                    <a:pt x="0" y="432"/>
                    <a:pt x="16" y="312"/>
                    <a:pt x="120" y="240"/>
                  </a:cubicBezTo>
                  <a:close/>
                </a:path>
              </a:pathLst>
            </a:custGeom>
            <a:noFill/>
            <a:ln w="2540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 name="Slide Number Placeholder 43">
            <a:extLst>
              <a:ext uri="{FF2B5EF4-FFF2-40B4-BE49-F238E27FC236}">
                <a16:creationId xmlns:a16="http://schemas.microsoft.com/office/drawing/2014/main" id="{0891737E-54DF-0548-AC49-6D15896CDF98}"/>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Tree>
    <p:extLst>
      <p:ext uri="{BB962C8B-B14F-4D97-AF65-F5344CB8AC3E}">
        <p14:creationId xmlns:p14="http://schemas.microsoft.com/office/powerpoint/2010/main" val="86783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859E-41E3-3D4B-8E2A-ECECE97C1BF7}"/>
              </a:ext>
            </a:extLst>
          </p:cNvPr>
          <p:cNvSpPr>
            <a:spLocks noGrp="1"/>
          </p:cNvSpPr>
          <p:nvPr>
            <p:ph type="title"/>
          </p:nvPr>
        </p:nvSpPr>
        <p:spPr/>
        <p:txBody>
          <a:bodyPr/>
          <a:lstStyle/>
          <a:p>
            <a:r>
              <a:rPr lang="en-US" altLang="zh-CN" dirty="0"/>
              <a:t>Example:</a:t>
            </a:r>
            <a:r>
              <a:rPr lang="zh-CN" altLang="en-US" dirty="0"/>
              <a:t> </a:t>
            </a:r>
            <a:r>
              <a:rPr lang="en-US" dirty="0"/>
              <a:t>Summarization of Medical Reports</a:t>
            </a:r>
            <a:endParaRPr lang="en-CN" dirty="0"/>
          </a:p>
        </p:txBody>
      </p:sp>
      <p:sp>
        <p:nvSpPr>
          <p:cNvPr id="4" name="Slide Number Placeholder 3">
            <a:extLst>
              <a:ext uri="{FF2B5EF4-FFF2-40B4-BE49-F238E27FC236}">
                <a16:creationId xmlns:a16="http://schemas.microsoft.com/office/drawing/2014/main" id="{670D01F5-6BC0-2046-8A50-A1B03A00E04C}"/>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p:pic>
        <p:nvPicPr>
          <p:cNvPr id="7170" name="Picture 2" descr="Sample medical report (Source: Kaggle medical transcriptions dataset)">
            <a:extLst>
              <a:ext uri="{FF2B5EF4-FFF2-40B4-BE49-F238E27FC236}">
                <a16:creationId xmlns:a16="http://schemas.microsoft.com/office/drawing/2014/main" id="{03143E2E-FBBF-6340-BF51-4F1190B9CE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116" y="1800570"/>
            <a:ext cx="4533900" cy="406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0592F01-E317-B649-A4B1-67589F73540D}"/>
              </a:ext>
            </a:extLst>
          </p:cNvPr>
          <p:cNvSpPr txBox="1"/>
          <p:nvPr/>
        </p:nvSpPr>
        <p:spPr>
          <a:xfrm>
            <a:off x="990116" y="1154239"/>
            <a:ext cx="4188171" cy="646331"/>
          </a:xfrm>
          <a:prstGeom prst="rect">
            <a:avLst/>
          </a:prstGeom>
          <a:noFill/>
        </p:spPr>
        <p:txBody>
          <a:bodyPr wrap="square">
            <a:spAutoFit/>
          </a:bodyPr>
          <a:lstStyle/>
          <a:p>
            <a:r>
              <a:rPr lang="en-US" dirty="0"/>
              <a:t>medical report from the Kaggle medical transcriptions dataset </a:t>
            </a:r>
            <a:endParaRPr lang="en-CN" dirty="0"/>
          </a:p>
        </p:txBody>
      </p:sp>
      <p:pic>
        <p:nvPicPr>
          <p:cNvPr id="8194" name="Picture 2" descr="Bart summarization of medical documents">
            <a:extLst>
              <a:ext uri="{FF2B5EF4-FFF2-40B4-BE49-F238E27FC236}">
                <a16:creationId xmlns:a16="http://schemas.microsoft.com/office/drawing/2014/main" id="{9E1F7DFD-43E8-A143-A6BA-C4BB4CACD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647" y="1081204"/>
            <a:ext cx="5422553" cy="251957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pt-3 summarization of medical documents">
            <a:extLst>
              <a:ext uri="{FF2B5EF4-FFF2-40B4-BE49-F238E27FC236}">
                <a16:creationId xmlns:a16="http://schemas.microsoft.com/office/drawing/2014/main" id="{562DCCDB-D57D-5B4B-B99C-BAAB25A64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2647" y="3712981"/>
            <a:ext cx="4029559" cy="27798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1AB91E3-9A73-1141-B6D2-D85B76C54E82}"/>
              </a:ext>
            </a:extLst>
          </p:cNvPr>
          <p:cNvSpPr txBox="1"/>
          <p:nvPr/>
        </p:nvSpPr>
        <p:spPr>
          <a:xfrm>
            <a:off x="9732206" y="3982423"/>
            <a:ext cx="2373655" cy="1938992"/>
          </a:xfrm>
          <a:prstGeom prst="rect">
            <a:avLst/>
          </a:prstGeom>
          <a:noFill/>
        </p:spPr>
        <p:txBody>
          <a:bodyPr wrap="square">
            <a:spAutoFit/>
          </a:bodyPr>
          <a:lstStyle/>
          <a:p>
            <a:r>
              <a:rPr lang="en-US" sz="1200" dirty="0"/>
              <a:t>The first three GPT-3 models — Davinci, Curie, and Babbage — retain and summarize much of the relevant details (along with some irrelevant ones) though they discard the sections. Considering the size difference between these models it’s interesting to review the similarity of the outputs. </a:t>
            </a:r>
            <a:endParaRPr lang="en-CN" sz="1200" dirty="0"/>
          </a:p>
        </p:txBody>
      </p:sp>
    </p:spTree>
    <p:extLst>
      <p:ext uri="{BB962C8B-B14F-4D97-AF65-F5344CB8AC3E}">
        <p14:creationId xmlns:p14="http://schemas.microsoft.com/office/powerpoint/2010/main" val="2747252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859E-41E3-3D4B-8E2A-ECECE97C1BF7}"/>
              </a:ext>
            </a:extLst>
          </p:cNvPr>
          <p:cNvSpPr>
            <a:spLocks noGrp="1"/>
          </p:cNvSpPr>
          <p:nvPr>
            <p:ph type="title"/>
          </p:nvPr>
        </p:nvSpPr>
        <p:spPr/>
        <p:txBody>
          <a:bodyPr/>
          <a:lstStyle/>
          <a:p>
            <a:r>
              <a:rPr lang="en-US" altLang="zh-CN" dirty="0"/>
              <a:t>Example:</a:t>
            </a:r>
            <a:r>
              <a:rPr lang="zh-CN" altLang="en-US" dirty="0"/>
              <a:t> </a:t>
            </a:r>
            <a:r>
              <a:rPr lang="en-US" dirty="0"/>
              <a:t>Summarization of Medical Reports</a:t>
            </a:r>
            <a:endParaRPr lang="en-CN" dirty="0"/>
          </a:p>
        </p:txBody>
      </p:sp>
      <p:sp>
        <p:nvSpPr>
          <p:cNvPr id="4" name="Slide Number Placeholder 3">
            <a:extLst>
              <a:ext uri="{FF2B5EF4-FFF2-40B4-BE49-F238E27FC236}">
                <a16:creationId xmlns:a16="http://schemas.microsoft.com/office/drawing/2014/main" id="{670D01F5-6BC0-2046-8A50-A1B03A00E04C}"/>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p:pic>
        <p:nvPicPr>
          <p:cNvPr id="7170" name="Picture 2" descr="Sample medical report (Source: Kaggle medical transcriptions dataset)">
            <a:extLst>
              <a:ext uri="{FF2B5EF4-FFF2-40B4-BE49-F238E27FC236}">
                <a16:creationId xmlns:a16="http://schemas.microsoft.com/office/drawing/2014/main" id="{03143E2E-FBBF-6340-BF51-4F1190B9CE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116" y="1800570"/>
            <a:ext cx="4533900" cy="406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0592F01-E317-B649-A4B1-67589F73540D}"/>
              </a:ext>
            </a:extLst>
          </p:cNvPr>
          <p:cNvSpPr txBox="1"/>
          <p:nvPr/>
        </p:nvSpPr>
        <p:spPr>
          <a:xfrm>
            <a:off x="990116" y="1154239"/>
            <a:ext cx="4188171" cy="646331"/>
          </a:xfrm>
          <a:prstGeom prst="rect">
            <a:avLst/>
          </a:prstGeom>
          <a:noFill/>
        </p:spPr>
        <p:txBody>
          <a:bodyPr wrap="square">
            <a:spAutoFit/>
          </a:bodyPr>
          <a:lstStyle/>
          <a:p>
            <a:r>
              <a:rPr lang="en-US" dirty="0"/>
              <a:t>medical report from the Kaggle medical transcriptions dataset </a:t>
            </a:r>
            <a:endParaRPr lang="en-CN" dirty="0"/>
          </a:p>
        </p:txBody>
      </p:sp>
      <p:pic>
        <p:nvPicPr>
          <p:cNvPr id="7172" name="Picture 4" descr="BERT summarization of medical documents">
            <a:extLst>
              <a:ext uri="{FF2B5EF4-FFF2-40B4-BE49-F238E27FC236}">
                <a16:creationId xmlns:a16="http://schemas.microsoft.com/office/drawing/2014/main" id="{7765FDC0-EF84-F345-841E-E2377D316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714" y="1834170"/>
            <a:ext cx="5729425" cy="3370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97CCA3-EA4A-4C4A-901E-3C4CE9F36A65}"/>
              </a:ext>
            </a:extLst>
          </p:cNvPr>
          <p:cNvSpPr txBox="1"/>
          <p:nvPr/>
        </p:nvSpPr>
        <p:spPr>
          <a:xfrm>
            <a:off x="5870714" y="5569545"/>
            <a:ext cx="6097656" cy="923330"/>
          </a:xfrm>
          <a:prstGeom prst="rect">
            <a:avLst/>
          </a:prstGeom>
          <a:noFill/>
        </p:spPr>
        <p:txBody>
          <a:bodyPr wrap="square">
            <a:spAutoFit/>
          </a:bodyPr>
          <a:lstStyle/>
          <a:p>
            <a:r>
              <a:rPr lang="en-US" dirty="0"/>
              <a:t>The four extractive models discard too many details. But this is not inherent and can be overcome by increasing parameters like the number of sentences to retain.</a:t>
            </a:r>
            <a:endParaRPr lang="en-CN" dirty="0"/>
          </a:p>
        </p:txBody>
      </p:sp>
    </p:spTree>
    <p:extLst>
      <p:ext uri="{BB962C8B-B14F-4D97-AF65-F5344CB8AC3E}">
        <p14:creationId xmlns:p14="http://schemas.microsoft.com/office/powerpoint/2010/main" val="890161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D867F-6660-6849-B193-C578C2798B93}"/>
              </a:ext>
            </a:extLst>
          </p:cNvPr>
          <p:cNvSpPr>
            <a:spLocks noGrp="1"/>
          </p:cNvSpPr>
          <p:nvPr>
            <p:ph type="title"/>
          </p:nvPr>
        </p:nvSpPr>
        <p:spPr/>
        <p:txBody>
          <a:bodyPr/>
          <a:lstStyle/>
          <a:p>
            <a:r>
              <a:rPr lang="en-US" altLang="zh-CN" dirty="0"/>
              <a:t>Example:</a:t>
            </a:r>
            <a:r>
              <a:rPr lang="zh-CN" altLang="en-US" dirty="0"/>
              <a:t> </a:t>
            </a:r>
            <a:r>
              <a:rPr lang="en-US" altLang="zh-CN" dirty="0"/>
              <a:t>Legal Documents Summarization</a:t>
            </a:r>
            <a:endParaRPr lang="en-CN" dirty="0"/>
          </a:p>
        </p:txBody>
      </p:sp>
      <p:sp>
        <p:nvSpPr>
          <p:cNvPr id="4" name="Slide Number Placeholder 3">
            <a:extLst>
              <a:ext uri="{FF2B5EF4-FFF2-40B4-BE49-F238E27FC236}">
                <a16:creationId xmlns:a16="http://schemas.microsoft.com/office/drawing/2014/main" id="{9AE7257D-80A0-CE49-99F1-7133C3E45EC0}"/>
              </a:ext>
            </a:extLst>
          </p:cNvPr>
          <p:cNvSpPr>
            <a:spLocks noGrp="1"/>
          </p:cNvSpPr>
          <p:nvPr>
            <p:ph type="sldNum" sz="quarter" idx="12"/>
          </p:nvPr>
        </p:nvSpPr>
        <p:spPr/>
        <p:txBody>
          <a:bodyPr/>
          <a:lstStyle/>
          <a:p>
            <a:fld id="{DC8BB421-126E-41CB-B73A-69D52E98CAE3}" type="slidenum">
              <a:rPr lang="zh-CN" altLang="en-US" smtClean="0"/>
              <a:t>52</a:t>
            </a:fld>
            <a:endParaRPr lang="zh-CN" altLang="en-US" dirty="0"/>
          </a:p>
        </p:txBody>
      </p:sp>
      <p:pic>
        <p:nvPicPr>
          <p:cNvPr id="9218" name="Picture 2" descr="legal document summarization input">
            <a:extLst>
              <a:ext uri="{FF2B5EF4-FFF2-40B4-BE49-F238E27FC236}">
                <a16:creationId xmlns:a16="http://schemas.microsoft.com/office/drawing/2014/main" id="{9686CAEF-34ED-BA42-8CD6-BE8F78C8EB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9645" y="1827074"/>
            <a:ext cx="5054600" cy="3911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13E320-4B41-344D-8852-459104939817}"/>
              </a:ext>
            </a:extLst>
          </p:cNvPr>
          <p:cNvSpPr txBox="1"/>
          <p:nvPr/>
        </p:nvSpPr>
        <p:spPr>
          <a:xfrm>
            <a:off x="1123880" y="1372672"/>
            <a:ext cx="4306129" cy="369332"/>
          </a:xfrm>
          <a:prstGeom prst="rect">
            <a:avLst/>
          </a:prstGeom>
          <a:noFill/>
        </p:spPr>
        <p:txBody>
          <a:bodyPr wrap="square">
            <a:spAutoFit/>
          </a:bodyPr>
          <a:lstStyle/>
          <a:p>
            <a:r>
              <a:rPr lang="en-US" dirty="0"/>
              <a:t> contract understanding Atticus dataset</a:t>
            </a:r>
            <a:endParaRPr lang="en-CN" dirty="0"/>
          </a:p>
        </p:txBody>
      </p:sp>
      <p:pic>
        <p:nvPicPr>
          <p:cNvPr id="9220" name="Picture 4" descr="BERT summarization of legal documents">
            <a:extLst>
              <a:ext uri="{FF2B5EF4-FFF2-40B4-BE49-F238E27FC236}">
                <a16:creationId xmlns:a16="http://schemas.microsoft.com/office/drawing/2014/main" id="{9D3FF21E-A473-5C49-92DF-178D4C74E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1239" y="1827073"/>
            <a:ext cx="5940744" cy="39116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B869FA8-5A73-5D44-98EA-17337E9583ED}"/>
              </a:ext>
            </a:extLst>
          </p:cNvPr>
          <p:cNvSpPr txBox="1"/>
          <p:nvPr/>
        </p:nvSpPr>
        <p:spPr>
          <a:xfrm>
            <a:off x="6091239" y="5844440"/>
            <a:ext cx="6097656" cy="830997"/>
          </a:xfrm>
          <a:prstGeom prst="rect">
            <a:avLst/>
          </a:prstGeom>
          <a:noFill/>
        </p:spPr>
        <p:txBody>
          <a:bodyPr wrap="square">
            <a:spAutoFit/>
          </a:bodyPr>
          <a:lstStyle/>
          <a:p>
            <a:r>
              <a:rPr lang="en-US" sz="1600" dirty="0"/>
              <a:t>All four extractive models do well to tell us the signing parties, but the usefulness of the other details is relative as most summarization tasks of information dense documents.</a:t>
            </a:r>
            <a:endParaRPr lang="en-CN" sz="1600" dirty="0"/>
          </a:p>
        </p:txBody>
      </p:sp>
    </p:spTree>
    <p:extLst>
      <p:ext uri="{BB962C8B-B14F-4D97-AF65-F5344CB8AC3E}">
        <p14:creationId xmlns:p14="http://schemas.microsoft.com/office/powerpoint/2010/main" val="3184116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0409-0DF3-A641-9DAB-F040F3B6B8BB}"/>
              </a:ext>
            </a:extLst>
          </p:cNvPr>
          <p:cNvSpPr>
            <a:spLocks noGrp="1"/>
          </p:cNvSpPr>
          <p:nvPr>
            <p:ph type="title"/>
          </p:nvPr>
        </p:nvSpPr>
        <p:spPr/>
        <p:txBody>
          <a:bodyPr/>
          <a:lstStyle/>
          <a:p>
            <a:r>
              <a:rPr lang="en-US" dirty="0"/>
              <a:t>Summarization of Research Papers</a:t>
            </a:r>
            <a:endParaRPr lang="en-CN" dirty="0"/>
          </a:p>
        </p:txBody>
      </p:sp>
      <p:sp>
        <p:nvSpPr>
          <p:cNvPr id="3" name="Content Placeholder 2">
            <a:extLst>
              <a:ext uri="{FF2B5EF4-FFF2-40B4-BE49-F238E27FC236}">
                <a16:creationId xmlns:a16="http://schemas.microsoft.com/office/drawing/2014/main" id="{12D72D04-6422-CE48-80BC-A5D59EA6CDC1}"/>
              </a:ext>
            </a:extLst>
          </p:cNvPr>
          <p:cNvSpPr>
            <a:spLocks noGrp="1"/>
          </p:cNvSpPr>
          <p:nvPr>
            <p:ph idx="1"/>
          </p:nvPr>
        </p:nvSpPr>
        <p:spPr/>
        <p:txBody>
          <a:bodyPr/>
          <a:lstStyle/>
          <a:p>
            <a:r>
              <a:rPr lang="en-US" dirty="0">
                <a:hlinkClick r:id="rId2"/>
              </a:rPr>
              <a:t>https://huggingface.co/datasets/ccdv/arxiv-summarization</a:t>
            </a:r>
            <a:endParaRPr lang="en-US" dirty="0"/>
          </a:p>
          <a:p>
            <a:endParaRPr lang="en-CN" dirty="0"/>
          </a:p>
        </p:txBody>
      </p:sp>
      <p:sp>
        <p:nvSpPr>
          <p:cNvPr id="4" name="Slide Number Placeholder 3">
            <a:extLst>
              <a:ext uri="{FF2B5EF4-FFF2-40B4-BE49-F238E27FC236}">
                <a16:creationId xmlns:a16="http://schemas.microsoft.com/office/drawing/2014/main" id="{8844CC7B-5469-EE43-A797-84618C9A0891}"/>
              </a:ext>
            </a:extLst>
          </p:cNvPr>
          <p:cNvSpPr>
            <a:spLocks noGrp="1"/>
          </p:cNvSpPr>
          <p:nvPr>
            <p:ph type="sldNum" sz="quarter" idx="12"/>
          </p:nvPr>
        </p:nvSpPr>
        <p:spPr/>
        <p:txBody>
          <a:bodyPr/>
          <a:lstStyle/>
          <a:p>
            <a:fld id="{DC8BB421-126E-41CB-B73A-69D52E98CAE3}" type="slidenum">
              <a:rPr lang="zh-CN" altLang="en-US" smtClean="0"/>
              <a:t>53</a:t>
            </a:fld>
            <a:endParaRPr lang="zh-CN" altLang="en-US" dirty="0"/>
          </a:p>
        </p:txBody>
      </p:sp>
      <p:pic>
        <p:nvPicPr>
          <p:cNvPr id="1026" name="Picture 2" descr="research paper summarization">
            <a:extLst>
              <a:ext uri="{FF2B5EF4-FFF2-40B4-BE49-F238E27FC236}">
                <a16:creationId xmlns:a16="http://schemas.microsoft.com/office/drawing/2014/main" id="{C1E1152E-FB84-F247-9106-65F99236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577" y="2334851"/>
            <a:ext cx="4605103" cy="33129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RT summarization comparison">
            <a:extLst>
              <a:ext uri="{FF2B5EF4-FFF2-40B4-BE49-F238E27FC236}">
                <a16:creationId xmlns:a16="http://schemas.microsoft.com/office/drawing/2014/main" id="{B5B680FD-2F7D-4F49-BC39-01ACFA9731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9962" y="2559254"/>
            <a:ext cx="5223675" cy="22260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39DB7-A4C2-7E45-8898-325D7E957F15}"/>
              </a:ext>
            </a:extLst>
          </p:cNvPr>
          <p:cNvSpPr txBox="1"/>
          <p:nvPr/>
        </p:nvSpPr>
        <p:spPr>
          <a:xfrm>
            <a:off x="6049962" y="5214177"/>
            <a:ext cx="5501522" cy="646331"/>
          </a:xfrm>
          <a:prstGeom prst="rect">
            <a:avLst/>
          </a:prstGeom>
          <a:noFill/>
        </p:spPr>
        <p:txBody>
          <a:bodyPr wrap="square">
            <a:spAutoFit/>
          </a:bodyPr>
          <a:lstStyle/>
          <a:p>
            <a:r>
              <a:rPr lang="en-US" dirty="0"/>
              <a:t>All four extractive models fare very poorly. It looks like they are tripping over some spurious text.</a:t>
            </a:r>
            <a:endParaRPr lang="en-CN" dirty="0"/>
          </a:p>
        </p:txBody>
      </p:sp>
    </p:spTree>
    <p:extLst>
      <p:ext uri="{BB962C8B-B14F-4D97-AF65-F5344CB8AC3E}">
        <p14:creationId xmlns:p14="http://schemas.microsoft.com/office/powerpoint/2010/main" val="536770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E1B82-3B46-654E-AC91-EA75597D42A5}"/>
              </a:ext>
            </a:extLst>
          </p:cNvPr>
          <p:cNvSpPr>
            <a:spLocks noGrp="1"/>
          </p:cNvSpPr>
          <p:nvPr>
            <p:ph type="title"/>
          </p:nvPr>
        </p:nvSpPr>
        <p:spPr/>
        <p:txBody>
          <a:bodyPr/>
          <a:lstStyle/>
          <a:p>
            <a:r>
              <a:rPr lang="en-US" altLang="zh-CN" dirty="0"/>
              <a:t>Recap</a:t>
            </a:r>
            <a:endParaRPr lang="en-CN" dirty="0"/>
          </a:p>
        </p:txBody>
      </p:sp>
      <p:sp>
        <p:nvSpPr>
          <p:cNvPr id="3" name="Content Placeholder 2">
            <a:extLst>
              <a:ext uri="{FF2B5EF4-FFF2-40B4-BE49-F238E27FC236}">
                <a16:creationId xmlns:a16="http://schemas.microsoft.com/office/drawing/2014/main" id="{5580CA54-4C5E-314D-B529-D3040894EDF2}"/>
              </a:ext>
            </a:extLst>
          </p:cNvPr>
          <p:cNvSpPr>
            <a:spLocks noGrp="1"/>
          </p:cNvSpPr>
          <p:nvPr>
            <p:ph idx="1"/>
          </p:nvPr>
        </p:nvSpPr>
        <p:spPr/>
        <p:txBody>
          <a:bodyPr/>
          <a:lstStyle/>
          <a:p>
            <a:r>
              <a:rPr lang="en-US" dirty="0"/>
              <a:t>Salient Detection</a:t>
            </a:r>
          </a:p>
          <a:p>
            <a:pPr lvl="1"/>
            <a:r>
              <a:rPr lang="en-US" dirty="0"/>
              <a:t>How to detect important/relevant words or sentences?</a:t>
            </a:r>
          </a:p>
          <a:p>
            <a:r>
              <a:rPr lang="en-US" dirty="0"/>
              <a:t>Statistical</a:t>
            </a:r>
            <a:r>
              <a:rPr lang="zh-CN" altLang="en-US" dirty="0"/>
              <a:t> </a:t>
            </a:r>
            <a:r>
              <a:rPr lang="en-US" altLang="zh-CN" dirty="0"/>
              <a:t>Methods</a:t>
            </a:r>
            <a:r>
              <a:rPr lang="zh-CN" altLang="en-US" dirty="0"/>
              <a:t> </a:t>
            </a:r>
            <a:r>
              <a:rPr lang="en-US" altLang="zh-CN" dirty="0"/>
              <a:t>-&gt;</a:t>
            </a:r>
            <a:r>
              <a:rPr lang="zh-CN" altLang="en-US" dirty="0"/>
              <a:t> </a:t>
            </a:r>
            <a:r>
              <a:rPr lang="en-US" altLang="zh-CN" dirty="0"/>
              <a:t>Neural</a:t>
            </a:r>
            <a:r>
              <a:rPr lang="zh-CN" altLang="en-US" dirty="0"/>
              <a:t> </a:t>
            </a:r>
            <a:r>
              <a:rPr lang="en-US" altLang="zh-CN" dirty="0"/>
              <a:t>Extractive</a:t>
            </a:r>
            <a:r>
              <a:rPr lang="zh-CN" altLang="en-US" dirty="0"/>
              <a:t> </a:t>
            </a:r>
            <a:r>
              <a:rPr lang="en-US" altLang="zh-CN" dirty="0"/>
              <a:t>Models</a:t>
            </a:r>
            <a:r>
              <a:rPr lang="zh-CN" altLang="en-US" dirty="0"/>
              <a:t> </a:t>
            </a:r>
            <a:r>
              <a:rPr lang="en-US" altLang="zh-CN" dirty="0"/>
              <a:t>-&gt;</a:t>
            </a:r>
            <a:r>
              <a:rPr lang="zh-CN" altLang="en-US" dirty="0"/>
              <a:t> </a:t>
            </a:r>
            <a:r>
              <a:rPr lang="en-US" altLang="zh-CN" dirty="0"/>
              <a:t>LLM-based</a:t>
            </a:r>
            <a:endParaRPr lang="en-US" dirty="0"/>
          </a:p>
          <a:p>
            <a:r>
              <a:rPr lang="en-US" dirty="0"/>
              <a:t>Remaining Challenges</a:t>
            </a:r>
          </a:p>
          <a:p>
            <a:pPr lvl="1"/>
            <a:r>
              <a:rPr lang="en-US" dirty="0"/>
              <a:t>Long text abstractive summarization</a:t>
            </a:r>
          </a:p>
          <a:p>
            <a:pPr lvl="1"/>
            <a:r>
              <a:rPr lang="en-US" dirty="0"/>
              <a:t>Abstractive multi-document summarization</a:t>
            </a:r>
            <a:endParaRPr lang="en-CN" dirty="0"/>
          </a:p>
        </p:txBody>
      </p:sp>
      <p:sp>
        <p:nvSpPr>
          <p:cNvPr id="4" name="Slide Number Placeholder 3">
            <a:extLst>
              <a:ext uri="{FF2B5EF4-FFF2-40B4-BE49-F238E27FC236}">
                <a16:creationId xmlns:a16="http://schemas.microsoft.com/office/drawing/2014/main" id="{B112460C-845F-8344-803A-B69FD2135309}"/>
              </a:ext>
            </a:extLst>
          </p:cNvPr>
          <p:cNvSpPr>
            <a:spLocks noGrp="1"/>
          </p:cNvSpPr>
          <p:nvPr>
            <p:ph type="sldNum" sz="quarter" idx="12"/>
          </p:nvPr>
        </p:nvSpPr>
        <p:spPr/>
        <p:txBody>
          <a:bodyPr/>
          <a:lstStyle/>
          <a:p>
            <a:fld id="{DC8BB421-126E-41CB-B73A-69D52E98CAE3}" type="slidenum">
              <a:rPr lang="zh-CN" altLang="en-US" smtClean="0"/>
              <a:t>54</a:t>
            </a:fld>
            <a:endParaRPr lang="zh-CN" altLang="en-US" dirty="0"/>
          </a:p>
        </p:txBody>
      </p:sp>
    </p:spTree>
    <p:extLst>
      <p:ext uri="{BB962C8B-B14F-4D97-AF65-F5344CB8AC3E}">
        <p14:creationId xmlns:p14="http://schemas.microsoft.com/office/powerpoint/2010/main" val="4253545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D1AC-93A4-A04D-B442-6E163BF13E16}"/>
              </a:ext>
            </a:extLst>
          </p:cNvPr>
          <p:cNvSpPr>
            <a:spLocks noGrp="1"/>
          </p:cNvSpPr>
          <p:nvPr>
            <p:ph type="title"/>
          </p:nvPr>
        </p:nvSpPr>
        <p:spPr/>
        <p:txBody>
          <a:bodyPr/>
          <a:lstStyle/>
          <a:p>
            <a:r>
              <a:rPr lang="en-US" altLang="zh-CN" dirty="0"/>
              <a:t>References</a:t>
            </a:r>
            <a:endParaRPr lang="en-CN" dirty="0"/>
          </a:p>
        </p:txBody>
      </p:sp>
      <p:sp>
        <p:nvSpPr>
          <p:cNvPr id="3" name="Content Placeholder 2">
            <a:extLst>
              <a:ext uri="{FF2B5EF4-FFF2-40B4-BE49-F238E27FC236}">
                <a16:creationId xmlns:a16="http://schemas.microsoft.com/office/drawing/2014/main" id="{9CEFC718-7F01-B143-A502-5FF21C038969}"/>
              </a:ext>
            </a:extLst>
          </p:cNvPr>
          <p:cNvSpPr>
            <a:spLocks noGrp="1"/>
          </p:cNvSpPr>
          <p:nvPr>
            <p:ph idx="1"/>
          </p:nvPr>
        </p:nvSpPr>
        <p:spPr/>
        <p:txBody>
          <a:bodyPr/>
          <a:lstStyle/>
          <a:p>
            <a:r>
              <a:rPr lang="en-US" dirty="0">
                <a:hlinkClick r:id="rId3"/>
              </a:rPr>
              <a:t>https://github.com/mathsyouth/awesome-text-summarization</a:t>
            </a:r>
            <a:endParaRPr lang="en-US" dirty="0"/>
          </a:p>
          <a:p>
            <a:r>
              <a:rPr lang="en-US" altLang="zh-CN" dirty="0">
                <a:hlinkClick r:id="rId4"/>
              </a:rPr>
              <a:t>https://www.width.ai/post/bart-text-summarization</a:t>
            </a:r>
            <a:r>
              <a:rPr lang="zh-CN" altLang="en-US" dirty="0"/>
              <a:t>  </a:t>
            </a:r>
            <a:endParaRPr lang="en-US" dirty="0">
              <a:hlinkClick r:id="rId5"/>
            </a:endParaRPr>
          </a:p>
          <a:p>
            <a:r>
              <a:rPr lang="en-US" altLang="zh-CN" dirty="0"/>
              <a:t>Algorithms</a:t>
            </a:r>
            <a:r>
              <a:rPr lang="zh-CN" altLang="en-US" dirty="0"/>
              <a:t> </a:t>
            </a:r>
            <a:r>
              <a:rPr lang="en-US" altLang="zh-CN" dirty="0"/>
              <a:t>for</a:t>
            </a:r>
            <a:r>
              <a:rPr lang="zh-CN" altLang="en-US" dirty="0"/>
              <a:t> </a:t>
            </a:r>
            <a:r>
              <a:rPr lang="en-US" altLang="zh-CN" dirty="0"/>
              <a:t>NLP:</a:t>
            </a:r>
            <a:r>
              <a:rPr lang="zh-CN" altLang="en-US" dirty="0"/>
              <a:t> </a:t>
            </a:r>
            <a:r>
              <a:rPr lang="en-US" dirty="0">
                <a:hlinkClick r:id="rId5"/>
              </a:rPr>
              <a:t>http://demo.clab.cs.cmu.edu/algo4nlp19/</a:t>
            </a:r>
          </a:p>
          <a:p>
            <a:r>
              <a:rPr lang="en-US" dirty="0">
                <a:hlinkClick r:id="rId5"/>
              </a:rPr>
              <a:t>http://demo.clab.cs.cmu.edu/algo4nlp19/slides/summarization.pdf</a:t>
            </a:r>
            <a:r>
              <a:rPr lang="zh-CN" altLang="en-US" dirty="0"/>
              <a:t> </a:t>
            </a:r>
            <a:endParaRPr lang="en-US" altLang="zh-CN" dirty="0"/>
          </a:p>
        </p:txBody>
      </p:sp>
      <p:sp>
        <p:nvSpPr>
          <p:cNvPr id="4" name="Slide Number Placeholder 3">
            <a:extLst>
              <a:ext uri="{FF2B5EF4-FFF2-40B4-BE49-F238E27FC236}">
                <a16:creationId xmlns:a16="http://schemas.microsoft.com/office/drawing/2014/main" id="{2341DB94-3115-1A42-9830-28890BD99735}"/>
              </a:ext>
            </a:extLst>
          </p:cNvPr>
          <p:cNvSpPr>
            <a:spLocks noGrp="1"/>
          </p:cNvSpPr>
          <p:nvPr>
            <p:ph type="sldNum" sz="quarter" idx="12"/>
          </p:nvPr>
        </p:nvSpPr>
        <p:spPr/>
        <p:txBody>
          <a:bodyPr/>
          <a:lstStyle/>
          <a:p>
            <a:fld id="{DC8BB421-126E-41CB-B73A-69D52E98CAE3}" type="slidenum">
              <a:rPr lang="zh-CN" altLang="en-US" smtClean="0"/>
              <a:t>55</a:t>
            </a:fld>
            <a:endParaRPr lang="zh-CN" altLang="en-US" dirty="0"/>
          </a:p>
        </p:txBody>
      </p:sp>
    </p:spTree>
    <p:extLst>
      <p:ext uri="{BB962C8B-B14F-4D97-AF65-F5344CB8AC3E}">
        <p14:creationId xmlns:p14="http://schemas.microsoft.com/office/powerpoint/2010/main" val="2220165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Why </a:t>
            </a:r>
            <a:r>
              <a:rPr lang="en-US" altLang="zh-CN" dirty="0"/>
              <a:t>t</a:t>
            </a:r>
            <a:r>
              <a:rPr lang="en-US" altLang="en-US" dirty="0"/>
              <a:t>ext </a:t>
            </a:r>
            <a:r>
              <a:rPr lang="en-US" altLang="zh-CN" dirty="0"/>
              <a:t>c</a:t>
            </a:r>
            <a:r>
              <a:rPr lang="en-US" altLang="en-US" dirty="0"/>
              <a:t>lustering?</a:t>
            </a:r>
            <a:endParaRPr lang="en-US" dirty="0"/>
          </a:p>
        </p:txBody>
      </p:sp>
      <p:sp>
        <p:nvSpPr>
          <p:cNvPr id="3" name="Rectangle 3"/>
          <p:cNvSpPr txBox="1">
            <a:spLocks noChangeArrowheads="1"/>
          </p:cNvSpPr>
          <p:nvPr/>
        </p:nvSpPr>
        <p:spPr>
          <a:xfrm>
            <a:off x="496511" y="1426892"/>
            <a:ext cx="10948237" cy="5072223"/>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pPr>
            <a:r>
              <a:rPr lang="en-US" altLang="zh-CN" dirty="0"/>
              <a:t>V</a:t>
            </a:r>
            <a:r>
              <a:rPr lang="en-US" altLang="en-US" dirty="0"/>
              <a:t>ery useful for text mining and </a:t>
            </a:r>
            <a:r>
              <a:rPr lang="en-US" altLang="en-US" b="1" dirty="0">
                <a:solidFill>
                  <a:schemeClr val="accent1"/>
                </a:solidFill>
              </a:rPr>
              <a:t>exploratory</a:t>
            </a:r>
            <a:r>
              <a:rPr lang="en-US" altLang="en-US" dirty="0"/>
              <a:t> text analysis:</a:t>
            </a:r>
          </a:p>
          <a:p>
            <a:pPr lvl="1">
              <a:lnSpc>
                <a:spcPct val="100000"/>
              </a:lnSpc>
              <a:spcBef>
                <a:spcPts val="600"/>
              </a:spcBef>
              <a:spcAft>
                <a:spcPts val="600"/>
              </a:spcAft>
            </a:pPr>
            <a:r>
              <a:rPr lang="en-US" altLang="en-US" dirty="0"/>
              <a:t>Get a sense about the </a:t>
            </a:r>
            <a:r>
              <a:rPr lang="en-US" altLang="en-US" b="1" dirty="0">
                <a:solidFill>
                  <a:schemeClr val="accent1"/>
                </a:solidFill>
              </a:rPr>
              <a:t>overall content of a collection  </a:t>
            </a:r>
            <a:r>
              <a:rPr lang="en-US" altLang="en-US" dirty="0"/>
              <a:t>(e.g., what are some of the “typical”/representative documents in a collection?)</a:t>
            </a:r>
          </a:p>
          <a:p>
            <a:pPr lvl="1">
              <a:lnSpc>
                <a:spcPct val="100000"/>
              </a:lnSpc>
              <a:spcBef>
                <a:spcPts val="600"/>
              </a:spcBef>
              <a:spcAft>
                <a:spcPts val="600"/>
              </a:spcAft>
            </a:pPr>
            <a:r>
              <a:rPr lang="en-US" altLang="en-US" b="1" dirty="0">
                <a:solidFill>
                  <a:schemeClr val="accent1"/>
                </a:solidFill>
              </a:rPr>
              <a:t>Link (similar) text objects </a:t>
            </a:r>
            <a:r>
              <a:rPr lang="en-US" altLang="en-US" dirty="0"/>
              <a:t>(e.g., removing duplicated content)</a:t>
            </a:r>
          </a:p>
          <a:p>
            <a:pPr lvl="1">
              <a:lnSpc>
                <a:spcPct val="100000"/>
              </a:lnSpc>
              <a:spcBef>
                <a:spcPts val="600"/>
              </a:spcBef>
              <a:spcAft>
                <a:spcPts val="600"/>
              </a:spcAft>
            </a:pPr>
            <a:r>
              <a:rPr lang="en-US" altLang="en-US" b="1" dirty="0">
                <a:solidFill>
                  <a:schemeClr val="accent1"/>
                </a:solidFill>
              </a:rPr>
              <a:t>Create a structure </a:t>
            </a:r>
            <a:r>
              <a:rPr lang="en-US" altLang="en-US" dirty="0"/>
              <a:t>on the text data (e.g., for browsing)</a:t>
            </a:r>
          </a:p>
          <a:p>
            <a:pPr lvl="1">
              <a:lnSpc>
                <a:spcPct val="100000"/>
              </a:lnSpc>
              <a:spcBef>
                <a:spcPts val="600"/>
              </a:spcBef>
              <a:spcAft>
                <a:spcPts val="600"/>
              </a:spcAft>
            </a:pPr>
            <a:r>
              <a:rPr lang="en-US" altLang="en-US" dirty="0"/>
              <a:t>As a way to </a:t>
            </a:r>
            <a:r>
              <a:rPr lang="en-US" altLang="en-US" b="1" dirty="0">
                <a:solidFill>
                  <a:schemeClr val="accent1"/>
                </a:solidFill>
              </a:rPr>
              <a:t>induce additional features </a:t>
            </a:r>
            <a:r>
              <a:rPr lang="en-US" altLang="en-US" dirty="0"/>
              <a:t>(i.e., clusters) for classification of text objects</a:t>
            </a:r>
          </a:p>
          <a:p>
            <a:pPr>
              <a:lnSpc>
                <a:spcPct val="100000"/>
              </a:lnSpc>
              <a:spcBef>
                <a:spcPts val="600"/>
              </a:spcBef>
              <a:spcAft>
                <a:spcPts val="600"/>
              </a:spcAft>
            </a:pPr>
            <a:r>
              <a:rPr lang="en-US" altLang="en-US" dirty="0"/>
              <a:t>Examples of applications</a:t>
            </a:r>
          </a:p>
          <a:p>
            <a:pPr lvl="1">
              <a:lnSpc>
                <a:spcPct val="100000"/>
              </a:lnSpc>
              <a:spcBef>
                <a:spcPts val="600"/>
              </a:spcBef>
              <a:spcAft>
                <a:spcPts val="600"/>
              </a:spcAft>
            </a:pPr>
            <a:r>
              <a:rPr lang="en-US" altLang="en-US" dirty="0"/>
              <a:t>Clustering of search results</a:t>
            </a:r>
          </a:p>
          <a:p>
            <a:pPr lvl="1">
              <a:lnSpc>
                <a:spcPct val="100000"/>
              </a:lnSpc>
              <a:spcBef>
                <a:spcPts val="600"/>
              </a:spcBef>
              <a:spcAft>
                <a:spcPts val="600"/>
              </a:spcAft>
            </a:pPr>
            <a:r>
              <a:rPr lang="en-US" altLang="en-US" dirty="0"/>
              <a:t>Understanding major complaints in emails from customers</a:t>
            </a:r>
          </a:p>
          <a:p>
            <a:pPr lvl="1">
              <a:lnSpc>
                <a:spcPct val="100000"/>
              </a:lnSpc>
              <a:spcBef>
                <a:spcPts val="600"/>
              </a:spcBef>
              <a:spcAft>
                <a:spcPts val="600"/>
              </a:spcAft>
            </a:pPr>
            <a:endParaRPr lang="en-US" altLang="en-US" sz="2800" dirty="0"/>
          </a:p>
        </p:txBody>
      </p:sp>
      <p:sp>
        <p:nvSpPr>
          <p:cNvPr id="4" name="Slide Number Placeholder 3">
            <a:extLst>
              <a:ext uri="{FF2B5EF4-FFF2-40B4-BE49-F238E27FC236}">
                <a16:creationId xmlns:a16="http://schemas.microsoft.com/office/drawing/2014/main" id="{5F015A75-68BF-704D-869D-EB08955E4296}"/>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Tree>
    <p:extLst>
      <p:ext uri="{BB962C8B-B14F-4D97-AF65-F5344CB8AC3E}">
        <p14:creationId xmlns:p14="http://schemas.microsoft.com/office/powerpoint/2010/main" val="206876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FC5BC-0350-48D1-B656-C4A3946806CD}"/>
              </a:ext>
            </a:extLst>
          </p:cNvPr>
          <p:cNvSpPr>
            <a:spLocks noGrp="1"/>
          </p:cNvSpPr>
          <p:nvPr>
            <p:ph type="title"/>
          </p:nvPr>
        </p:nvSpPr>
        <p:spPr/>
        <p:txBody>
          <a:bodyPr/>
          <a:lstStyle/>
          <a:p>
            <a:r>
              <a:rPr lang="en-US" altLang="zh-CN" dirty="0"/>
              <a:t>Outline</a:t>
            </a:r>
            <a:endParaRPr lang="zh-CN" altLang="en-US" dirty="0"/>
          </a:p>
        </p:txBody>
      </p:sp>
      <p:sp>
        <p:nvSpPr>
          <p:cNvPr id="3" name="灯片编号占位符 2">
            <a:extLst>
              <a:ext uri="{FF2B5EF4-FFF2-40B4-BE49-F238E27FC236}">
                <a16:creationId xmlns:a16="http://schemas.microsoft.com/office/drawing/2014/main" id="{9B6283EF-289E-452A-B6F0-1B2B6016620A}"/>
              </a:ext>
            </a:extLst>
          </p:cNvPr>
          <p:cNvSpPr>
            <a:spLocks noGrp="1"/>
          </p:cNvSpPr>
          <p:nvPr>
            <p:ph type="sldNum" sz="quarter" idx="12"/>
          </p:nvPr>
        </p:nvSpPr>
        <p:spPr/>
        <p:txBody>
          <a:bodyPr/>
          <a:lstStyle/>
          <a:p>
            <a:fld id="{B0345295-E261-4EC5-88DB-2E3C71302580}" type="slidenum">
              <a:rPr lang="zh-CN" altLang="en-US" smtClean="0"/>
              <a:t>7</a:t>
            </a:fld>
            <a:endParaRPr lang="zh-CN" altLang="en-US"/>
          </a:p>
        </p:txBody>
      </p:sp>
      <p:sp>
        <p:nvSpPr>
          <p:cNvPr id="4" name="内容占位符 3">
            <a:extLst>
              <a:ext uri="{FF2B5EF4-FFF2-40B4-BE49-F238E27FC236}">
                <a16:creationId xmlns:a16="http://schemas.microsoft.com/office/drawing/2014/main" id="{8AD11083-3A0F-4902-A960-5499F82057BA}"/>
              </a:ext>
            </a:extLst>
          </p:cNvPr>
          <p:cNvSpPr>
            <a:spLocks noGrp="1"/>
          </p:cNvSpPr>
          <p:nvPr>
            <p:ph idx="1"/>
          </p:nvPr>
        </p:nvSpPr>
        <p:spPr/>
        <p:txBody>
          <a:bodyPr/>
          <a:lstStyle/>
          <a:p>
            <a:r>
              <a:rPr lang="en-US" altLang="zh-CN" dirty="0"/>
              <a:t>Text</a:t>
            </a:r>
            <a:r>
              <a:rPr lang="zh-CN" altLang="en-US" dirty="0"/>
              <a:t> </a:t>
            </a:r>
            <a:r>
              <a:rPr lang="en-US" altLang="zh-CN" dirty="0"/>
              <a:t>clustering</a:t>
            </a:r>
          </a:p>
          <a:p>
            <a:pPr lvl="1"/>
            <a:r>
              <a:rPr lang="en-US" altLang="zh-CN" dirty="0"/>
              <a:t>Concepts</a:t>
            </a:r>
          </a:p>
          <a:p>
            <a:pPr lvl="1"/>
            <a:r>
              <a:rPr lang="en-US" altLang="zh-CN" b="1" dirty="0"/>
              <a:t>Methods</a:t>
            </a:r>
          </a:p>
        </p:txBody>
      </p:sp>
    </p:spTree>
    <p:extLst>
      <p:ext uri="{BB962C8B-B14F-4D97-AF65-F5344CB8AC3E}">
        <p14:creationId xmlns:p14="http://schemas.microsoft.com/office/powerpoint/2010/main" val="2319059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66184-B600-4511-89A5-A7F57BE2D419}"/>
              </a:ext>
            </a:extLst>
          </p:cNvPr>
          <p:cNvSpPr>
            <a:spLocks noGrp="1"/>
          </p:cNvSpPr>
          <p:nvPr>
            <p:ph type="title"/>
          </p:nvPr>
        </p:nvSpPr>
        <p:spPr/>
        <p:txBody>
          <a:bodyPr/>
          <a:lstStyle/>
          <a:p>
            <a:r>
              <a:rPr lang="en-US" altLang="zh-CN" dirty="0"/>
              <a:t>Methods – the paradigm</a:t>
            </a:r>
            <a:endParaRPr lang="zh-CN" altLang="en-US" dirty="0"/>
          </a:p>
        </p:txBody>
      </p:sp>
      <p:sp>
        <p:nvSpPr>
          <p:cNvPr id="4" name="灯片编号占位符 3">
            <a:extLst>
              <a:ext uri="{FF2B5EF4-FFF2-40B4-BE49-F238E27FC236}">
                <a16:creationId xmlns:a16="http://schemas.microsoft.com/office/drawing/2014/main" id="{EFFB4167-2B9B-43C5-9438-8D548AFDBEEF}"/>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pic>
        <p:nvPicPr>
          <p:cNvPr id="16386" name="Picture 2" descr="Applied Sciences | Free Full-Text | Short Text Clustering Algorithms,  Application and Challenges: A Survey">
            <a:extLst>
              <a:ext uri="{FF2B5EF4-FFF2-40B4-BE49-F238E27FC236}">
                <a16:creationId xmlns:a16="http://schemas.microsoft.com/office/drawing/2014/main" id="{CD81AD6C-DCFC-416C-B17B-66EA7C3DAEB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86978" y="1023159"/>
            <a:ext cx="6808519" cy="546971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34E16B7-46FF-4947-A103-0C8D3C2DCDF0}"/>
              </a:ext>
            </a:extLst>
          </p:cNvPr>
          <p:cNvSpPr txBox="1"/>
          <p:nvPr/>
        </p:nvSpPr>
        <p:spPr>
          <a:xfrm>
            <a:off x="4429453" y="6492875"/>
            <a:ext cx="3323571" cy="276999"/>
          </a:xfrm>
          <a:prstGeom prst="rect">
            <a:avLst/>
          </a:prstGeom>
          <a:noFill/>
        </p:spPr>
        <p:txBody>
          <a:bodyPr wrap="square">
            <a:spAutoFit/>
          </a:bodyPr>
          <a:lstStyle/>
          <a:p>
            <a:r>
              <a:rPr lang="zh-CN" altLang="en-US" sz="1200" dirty="0">
                <a:hlinkClick r:id="rId4"/>
              </a:rPr>
              <a:t>https://www.mdpi.com/2076-3417/13/1/342</a:t>
            </a:r>
            <a:r>
              <a:rPr lang="zh-CN" altLang="en-US" sz="1200" dirty="0"/>
              <a:t> </a:t>
            </a:r>
          </a:p>
        </p:txBody>
      </p:sp>
    </p:spTree>
    <p:extLst>
      <p:ext uri="{BB962C8B-B14F-4D97-AF65-F5344CB8AC3E}">
        <p14:creationId xmlns:p14="http://schemas.microsoft.com/office/powerpoint/2010/main" val="952052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ＭＳ Ｐゴシック" charset="-128"/>
              </a:rPr>
              <a:t>Clustering</a:t>
            </a:r>
            <a:r>
              <a:rPr lang="zh-CN" altLang="en-US" dirty="0">
                <a:ea typeface="ＭＳ Ｐゴシック" charset="-128"/>
              </a:rPr>
              <a:t> </a:t>
            </a:r>
            <a:r>
              <a:rPr lang="en-US" altLang="zh-CN" dirty="0">
                <a:ea typeface="ＭＳ Ｐゴシック" charset="-128"/>
              </a:rPr>
              <a:t>types:</a:t>
            </a:r>
            <a:r>
              <a:rPr lang="zh-CN" altLang="en-US" dirty="0">
                <a:ea typeface="ＭＳ Ｐゴシック" charset="-128"/>
              </a:rPr>
              <a:t> </a:t>
            </a:r>
            <a:r>
              <a:rPr lang="en-US" altLang="x-none" dirty="0">
                <a:ea typeface="ＭＳ Ｐゴシック" charset="-128"/>
              </a:rPr>
              <a:t>Hard vs. soft</a:t>
            </a:r>
            <a:endParaRPr lang="en-US" dirty="0"/>
          </a:p>
        </p:txBody>
      </p:sp>
      <p:sp>
        <p:nvSpPr>
          <p:cNvPr id="3" name="Content Placeholder 2"/>
          <p:cNvSpPr txBox="1">
            <a:spLocks/>
          </p:cNvSpPr>
          <p:nvPr/>
        </p:nvSpPr>
        <p:spPr>
          <a:xfrm>
            <a:off x="516570" y="1158478"/>
            <a:ext cx="6375843" cy="5017035"/>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00000"/>
              </a:lnSpc>
            </a:pPr>
            <a:r>
              <a:rPr lang="en-US" altLang="x-none" b="1" dirty="0">
                <a:ea typeface="ＭＳ Ｐゴシック" charset="-128"/>
              </a:rPr>
              <a:t>Hard clustering</a:t>
            </a:r>
            <a:r>
              <a:rPr lang="zh-CN" altLang="en-US" b="1" dirty="0">
                <a:ea typeface="ＭＳ Ｐゴシック" charset="-128"/>
              </a:rPr>
              <a:t> </a:t>
            </a:r>
            <a:r>
              <a:rPr lang="en-US" altLang="zh-CN" b="1" dirty="0">
                <a:ea typeface="ＭＳ Ｐゴシック" charset="-128"/>
              </a:rPr>
              <a:t>(K-means)</a:t>
            </a:r>
            <a:r>
              <a:rPr lang="en-US" altLang="x-none" dirty="0">
                <a:ea typeface="ＭＳ Ｐゴシック" charset="-128"/>
              </a:rPr>
              <a:t>: Each document belongs to </a:t>
            </a:r>
            <a:r>
              <a:rPr lang="en-US" altLang="zh-CN" dirty="0">
                <a:ea typeface="ＭＳ Ｐゴシック" charset="-128"/>
              </a:rPr>
              <a:t>only</a:t>
            </a:r>
            <a:r>
              <a:rPr lang="en-US" altLang="x-none" dirty="0">
                <a:ea typeface="ＭＳ Ｐゴシック" charset="-128"/>
              </a:rPr>
              <a:t> one cluster</a:t>
            </a:r>
          </a:p>
          <a:p>
            <a:pPr lvl="1">
              <a:lnSpc>
                <a:spcPct val="100000"/>
              </a:lnSpc>
            </a:pPr>
            <a:r>
              <a:rPr lang="en-US" dirty="0"/>
              <a:t>by forcing a document into the cluster corresponding to the unigram LM most likely used to generate the document</a:t>
            </a:r>
          </a:p>
          <a:p>
            <a:pPr lvl="1" eaLnBrk="1" hangingPunct="1">
              <a:lnSpc>
                <a:spcPct val="100000"/>
              </a:lnSpc>
            </a:pPr>
            <a:endParaRPr lang="en-US" altLang="x-none" sz="2000" dirty="0">
              <a:ea typeface="ＭＳ Ｐゴシック" charset="-128"/>
            </a:endParaRPr>
          </a:p>
          <a:p>
            <a:pPr eaLnBrk="1" hangingPunct="1">
              <a:lnSpc>
                <a:spcPct val="100000"/>
              </a:lnSpc>
            </a:pPr>
            <a:r>
              <a:rPr lang="en-US" altLang="x-none" b="1" dirty="0">
                <a:ea typeface="ＭＳ Ｐゴシック" charset="-128"/>
              </a:rPr>
              <a:t>Soft clustering</a:t>
            </a:r>
            <a:r>
              <a:rPr lang="en-US" altLang="zh-CN" b="1" dirty="0">
                <a:ea typeface="ＭＳ Ｐゴシック" charset="-128"/>
              </a:rPr>
              <a:t>(Mixture-Model)</a:t>
            </a:r>
            <a:r>
              <a:rPr lang="en-US" altLang="x-none" dirty="0">
                <a:ea typeface="ＭＳ Ｐゴシック" charset="-128"/>
              </a:rPr>
              <a:t>: A document can belong to more than one cluster</a:t>
            </a:r>
          </a:p>
          <a:p>
            <a:pPr lvl="1" eaLnBrk="1" hangingPunct="1">
              <a:lnSpc>
                <a:spcPct val="100000"/>
              </a:lnSpc>
            </a:pPr>
            <a:r>
              <a:rPr lang="en-US" altLang="x-none" dirty="0">
                <a:ea typeface="ＭＳ Ｐゴシック" charset="-128"/>
              </a:rPr>
              <a:t>You may want to put a pair of sneakers in two clusters: </a:t>
            </a:r>
            <a:r>
              <a:rPr lang="en-US" altLang="zh-CN" dirty="0">
                <a:ea typeface="ＭＳ Ｐゴシック" charset="-128"/>
              </a:rPr>
              <a:t>1.</a:t>
            </a:r>
            <a:r>
              <a:rPr lang="zh-CN" altLang="en-US" dirty="0">
                <a:ea typeface="ＭＳ Ｐゴシック" charset="-128"/>
              </a:rPr>
              <a:t> </a:t>
            </a:r>
            <a:r>
              <a:rPr lang="en-US" altLang="x-none" dirty="0">
                <a:ea typeface="ＭＳ Ｐゴシック" charset="-128"/>
              </a:rPr>
              <a:t>sports apparel</a:t>
            </a:r>
            <a:r>
              <a:rPr lang="zh-CN" altLang="en-US" dirty="0">
                <a:ea typeface="ＭＳ Ｐゴシック" charset="-128"/>
              </a:rPr>
              <a:t>（运动服装）</a:t>
            </a:r>
            <a:r>
              <a:rPr lang="en-US" altLang="x-none" dirty="0">
                <a:ea typeface="ＭＳ Ｐゴシック" charset="-128"/>
              </a:rPr>
              <a:t> and </a:t>
            </a:r>
            <a:r>
              <a:rPr lang="en-US" altLang="zh-CN" dirty="0">
                <a:ea typeface="ＭＳ Ｐゴシック" charset="-128"/>
              </a:rPr>
              <a:t>2.</a:t>
            </a:r>
            <a:r>
              <a:rPr lang="en-US" altLang="x-none" dirty="0">
                <a:ea typeface="ＭＳ Ｐゴシック" charset="-128"/>
              </a:rPr>
              <a:t> shoes</a:t>
            </a:r>
          </a:p>
        </p:txBody>
      </p:sp>
      <p:sp>
        <p:nvSpPr>
          <p:cNvPr id="5" name="文本框 4">
            <a:extLst>
              <a:ext uri="{FF2B5EF4-FFF2-40B4-BE49-F238E27FC236}">
                <a16:creationId xmlns:a16="http://schemas.microsoft.com/office/drawing/2014/main" id="{9EC98CDE-46B8-445F-8FF8-6E5E8397F81A}"/>
              </a:ext>
            </a:extLst>
          </p:cNvPr>
          <p:cNvSpPr txBox="1"/>
          <p:nvPr/>
        </p:nvSpPr>
        <p:spPr>
          <a:xfrm>
            <a:off x="7218728" y="1195488"/>
            <a:ext cx="4649424" cy="461665"/>
          </a:xfrm>
          <a:prstGeom prst="rect">
            <a:avLst/>
          </a:prstGeom>
          <a:noFill/>
        </p:spPr>
        <p:txBody>
          <a:bodyPr wrap="square">
            <a:spAutoFit/>
          </a:bodyPr>
          <a:lstStyle/>
          <a:p>
            <a:r>
              <a:rPr lang="en-US" altLang="zh-CN" sz="2400" b="1" dirty="0"/>
              <a:t>Other Clustering Algorithms</a:t>
            </a:r>
            <a:endParaRPr lang="zh-CN" altLang="en-US" sz="2400" b="1" dirty="0"/>
          </a:p>
        </p:txBody>
      </p:sp>
      <p:sp>
        <p:nvSpPr>
          <p:cNvPr id="6" name="Rectangle 1027">
            <a:extLst>
              <a:ext uri="{FF2B5EF4-FFF2-40B4-BE49-F238E27FC236}">
                <a16:creationId xmlns:a16="http://schemas.microsoft.com/office/drawing/2014/main" id="{880EACC7-26A7-4410-9E46-7DF6711C3967}"/>
              </a:ext>
            </a:extLst>
          </p:cNvPr>
          <p:cNvSpPr txBox="1">
            <a:spLocks noChangeArrowheads="1"/>
          </p:cNvSpPr>
          <p:nvPr/>
        </p:nvSpPr>
        <p:spPr>
          <a:xfrm>
            <a:off x="7414352" y="1883558"/>
            <a:ext cx="4649424" cy="4291955"/>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00000"/>
              </a:lnSpc>
            </a:pPr>
            <a:r>
              <a:rPr lang="en-US" altLang="x-none" dirty="0">
                <a:ea typeface="ＭＳ Ｐゴシック" charset="-128"/>
              </a:rPr>
              <a:t>Flat algorithms</a:t>
            </a:r>
          </a:p>
          <a:p>
            <a:pPr lvl="1" eaLnBrk="1" hangingPunct="1">
              <a:lnSpc>
                <a:spcPct val="100000"/>
              </a:lnSpc>
            </a:pPr>
            <a:r>
              <a:rPr lang="en-US" altLang="x-none" dirty="0">
                <a:ea typeface="ＭＳ Ｐゴシック" charset="-128"/>
              </a:rPr>
              <a:t>Usually start with a random (partial) partitioning</a:t>
            </a:r>
          </a:p>
          <a:p>
            <a:pPr lvl="1" eaLnBrk="1" hangingPunct="1">
              <a:lnSpc>
                <a:spcPct val="100000"/>
              </a:lnSpc>
            </a:pPr>
            <a:r>
              <a:rPr lang="en-US" altLang="x-none" dirty="0">
                <a:ea typeface="ＭＳ Ｐゴシック" charset="-128"/>
              </a:rPr>
              <a:t>Refine it iteratively</a:t>
            </a:r>
          </a:p>
          <a:p>
            <a:pPr lvl="2" eaLnBrk="1" hangingPunct="1">
              <a:lnSpc>
                <a:spcPct val="100000"/>
              </a:lnSpc>
            </a:pPr>
            <a:r>
              <a:rPr lang="en-US" altLang="x-none" sz="2400" i="1" dirty="0">
                <a:ea typeface="ＭＳ Ｐゴシック" charset="-128"/>
              </a:rPr>
              <a:t>K</a:t>
            </a:r>
            <a:r>
              <a:rPr lang="en-US" altLang="zh-CN" sz="2400" i="1" dirty="0">
                <a:ea typeface="ＭＳ Ｐゴシック" charset="-128"/>
              </a:rPr>
              <a:t>-</a:t>
            </a:r>
            <a:r>
              <a:rPr lang="en-US" altLang="x-none" sz="2400" dirty="0">
                <a:ea typeface="ＭＳ Ｐゴシック" charset="-128"/>
              </a:rPr>
              <a:t>means clustering</a:t>
            </a:r>
          </a:p>
          <a:p>
            <a:pPr eaLnBrk="1" hangingPunct="1">
              <a:lnSpc>
                <a:spcPct val="100000"/>
              </a:lnSpc>
            </a:pPr>
            <a:endParaRPr lang="en-US" altLang="x-none" dirty="0">
              <a:ea typeface="ＭＳ Ｐゴシック" charset="-128"/>
            </a:endParaRPr>
          </a:p>
          <a:p>
            <a:pPr eaLnBrk="1" hangingPunct="1">
              <a:lnSpc>
                <a:spcPct val="100000"/>
              </a:lnSpc>
            </a:pPr>
            <a:r>
              <a:rPr lang="en-US" altLang="x-none" dirty="0">
                <a:ea typeface="ＭＳ Ｐゴシック" charset="-128"/>
              </a:rPr>
              <a:t>Hierarchical algorithms</a:t>
            </a:r>
          </a:p>
          <a:p>
            <a:pPr lvl="1" eaLnBrk="1" hangingPunct="1">
              <a:lnSpc>
                <a:spcPct val="100000"/>
              </a:lnSpc>
            </a:pPr>
            <a:r>
              <a:rPr lang="en-US" altLang="x-none" dirty="0">
                <a:ea typeface="ＭＳ Ｐゴシック" charset="-128"/>
              </a:rPr>
              <a:t>Bottom-up</a:t>
            </a:r>
          </a:p>
          <a:p>
            <a:pPr lvl="1" eaLnBrk="1" hangingPunct="1">
              <a:lnSpc>
                <a:spcPct val="100000"/>
              </a:lnSpc>
            </a:pPr>
            <a:r>
              <a:rPr lang="en-US" altLang="x-none" dirty="0">
                <a:ea typeface="ＭＳ Ｐゴシック" charset="-128"/>
              </a:rPr>
              <a:t>Top-down</a:t>
            </a:r>
          </a:p>
        </p:txBody>
      </p:sp>
      <p:sp>
        <p:nvSpPr>
          <p:cNvPr id="4" name="Slide Number Placeholder 3">
            <a:extLst>
              <a:ext uri="{FF2B5EF4-FFF2-40B4-BE49-F238E27FC236}">
                <a16:creationId xmlns:a16="http://schemas.microsoft.com/office/drawing/2014/main" id="{45D7CA0D-6A9F-6C4C-AA29-40652DB520A4}"/>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spTree>
    <p:extLst>
      <p:ext uri="{BB962C8B-B14F-4D97-AF65-F5344CB8AC3E}">
        <p14:creationId xmlns:p14="http://schemas.microsoft.com/office/powerpoint/2010/main" val="20218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3742</Words>
  <Application>Microsoft Office PowerPoint</Application>
  <PresentationFormat>宽屏</PresentationFormat>
  <Paragraphs>496</Paragraphs>
  <Slides>55</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55</vt:i4>
      </vt:variant>
    </vt:vector>
  </HeadingPairs>
  <TitlesOfParts>
    <vt:vector size="64" baseType="lpstr">
      <vt:lpstr>Söhne</vt:lpstr>
      <vt:lpstr>等线</vt:lpstr>
      <vt:lpstr>Arial</vt:lpstr>
      <vt:lpstr>Cambria Math</vt:lpstr>
      <vt:lpstr>Lucida Sans</vt:lpstr>
      <vt:lpstr>Symbol</vt:lpstr>
      <vt:lpstr>Tahoma</vt:lpstr>
      <vt:lpstr>Times New Roman</vt:lpstr>
      <vt:lpstr>Office 主题​​</vt:lpstr>
      <vt:lpstr>Lecture 12 – Text Clustering and Summarization</vt:lpstr>
      <vt:lpstr>Outline</vt:lpstr>
      <vt:lpstr>What is text clustering?</vt:lpstr>
      <vt:lpstr>What is clustering?</vt:lpstr>
      <vt:lpstr>The “Clustering Bias” - similarity</vt:lpstr>
      <vt:lpstr>Why text clustering?</vt:lpstr>
      <vt:lpstr>Outline</vt:lpstr>
      <vt:lpstr>Methods – the paradigm</vt:lpstr>
      <vt:lpstr>Clustering types: Hard vs. soft</vt:lpstr>
      <vt:lpstr>K-Means</vt:lpstr>
      <vt:lpstr>K-Means example (K=2)</vt:lpstr>
      <vt:lpstr>K-Means - Seed Choice</vt:lpstr>
      <vt:lpstr>K-Means - Other issues</vt:lpstr>
      <vt:lpstr>K-Means - K not specified in advance</vt:lpstr>
      <vt:lpstr>Mixture model - for document clustering</vt:lpstr>
      <vt:lpstr>Mixture model - Cluster allocation</vt:lpstr>
      <vt:lpstr>Mixture model - the ML estimate? </vt:lpstr>
      <vt:lpstr>Mixture model - EM Algorithm</vt:lpstr>
      <vt:lpstr>Outline</vt:lpstr>
      <vt:lpstr>What Is A Good Clustering</vt:lpstr>
      <vt:lpstr>External Evaluation of Cluster Quality</vt:lpstr>
      <vt:lpstr>Summary of Text Clustering</vt:lpstr>
      <vt:lpstr>Outline</vt:lpstr>
      <vt:lpstr>Text Summarization</vt:lpstr>
      <vt:lpstr>Text Summarization categories</vt:lpstr>
      <vt:lpstr>Text Summarization categories</vt:lpstr>
      <vt:lpstr>Query-focused Summarization</vt:lpstr>
      <vt:lpstr>History of Summarization</vt:lpstr>
      <vt:lpstr>Outline</vt:lpstr>
      <vt:lpstr>Evaluating Summaries: ROUGE</vt:lpstr>
      <vt:lpstr>A ROUGE example: Q: “What is water spinach?”</vt:lpstr>
      <vt:lpstr>Outline</vt:lpstr>
      <vt:lpstr>Simple baseline: take the first sentence</vt:lpstr>
      <vt:lpstr>Summarization: Three Stages</vt:lpstr>
      <vt:lpstr>Unsupervised content selection</vt:lpstr>
      <vt:lpstr>Unsupervised content selection (queries)</vt:lpstr>
      <vt:lpstr>Graph-based Ranking Algorithms</vt:lpstr>
      <vt:lpstr>Submodular functions for summarization</vt:lpstr>
      <vt:lpstr>Supervised content selection</vt:lpstr>
      <vt:lpstr>A neural attention model for abstractive sentence summarization</vt:lpstr>
      <vt:lpstr>A neural attention model for abstractive sentence summarization</vt:lpstr>
      <vt:lpstr>Hybrid approach (Bottom-Up)</vt:lpstr>
      <vt:lpstr>Pointer Generator Networks</vt:lpstr>
      <vt:lpstr>Pointer Generator Networks</vt:lpstr>
      <vt:lpstr>Neural Extractive Models</vt:lpstr>
      <vt:lpstr>Other lines</vt:lpstr>
      <vt:lpstr>Summarization using Pretrained LMs</vt:lpstr>
      <vt:lpstr>Example: Summarization in Education</vt:lpstr>
      <vt:lpstr>Example: Summarization in Education</vt:lpstr>
      <vt:lpstr>Example: Summarization of Medical Reports</vt:lpstr>
      <vt:lpstr>Example: Summarization of Medical Reports</vt:lpstr>
      <vt:lpstr>Example: Legal Documents Summarization</vt:lpstr>
      <vt:lpstr>Summarization of Research Papers</vt:lpstr>
      <vt:lpstr>Recap</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2023-08-27T11:56:09Z</dcterms:modified>
</cp:coreProperties>
</file>